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5"/>
  </p:notesMasterIdLst>
  <p:sldIdLst>
    <p:sldId id="256" r:id="rId2"/>
    <p:sldId id="323" r:id="rId3"/>
    <p:sldId id="258" r:id="rId4"/>
    <p:sldId id="263" r:id="rId5"/>
    <p:sldId id="286" r:id="rId6"/>
    <p:sldId id="285" r:id="rId7"/>
    <p:sldId id="259" r:id="rId8"/>
    <p:sldId id="260" r:id="rId9"/>
    <p:sldId id="262" r:id="rId10"/>
    <p:sldId id="261" r:id="rId11"/>
    <p:sldId id="265" r:id="rId12"/>
    <p:sldId id="266" r:id="rId13"/>
    <p:sldId id="268" r:id="rId14"/>
    <p:sldId id="269" r:id="rId15"/>
    <p:sldId id="271" r:id="rId16"/>
    <p:sldId id="287" r:id="rId17"/>
    <p:sldId id="270" r:id="rId18"/>
    <p:sldId id="288" r:id="rId19"/>
    <p:sldId id="272" r:id="rId20"/>
    <p:sldId id="289" r:id="rId21"/>
    <p:sldId id="257" r:id="rId22"/>
    <p:sldId id="290" r:id="rId23"/>
    <p:sldId id="273" r:id="rId24"/>
    <p:sldId id="275" r:id="rId25"/>
    <p:sldId id="276" r:id="rId26"/>
    <p:sldId id="291" r:id="rId27"/>
    <p:sldId id="282" r:id="rId28"/>
    <p:sldId id="277" r:id="rId29"/>
    <p:sldId id="278" r:id="rId30"/>
    <p:sldId id="279" r:id="rId31"/>
    <p:sldId id="280" r:id="rId32"/>
    <p:sldId id="293" r:id="rId33"/>
    <p:sldId id="294" r:id="rId34"/>
    <p:sldId id="295" r:id="rId35"/>
    <p:sldId id="297" r:id="rId36"/>
    <p:sldId id="296" r:id="rId37"/>
    <p:sldId id="298" r:id="rId38"/>
    <p:sldId id="284" r:id="rId39"/>
    <p:sldId id="314" r:id="rId40"/>
    <p:sldId id="313" r:id="rId41"/>
    <p:sldId id="304" r:id="rId42"/>
    <p:sldId id="305" r:id="rId43"/>
    <p:sldId id="309" r:id="rId44"/>
    <p:sldId id="306" r:id="rId45"/>
    <p:sldId id="310" r:id="rId46"/>
    <p:sldId id="312" r:id="rId47"/>
    <p:sldId id="307" r:id="rId48"/>
    <p:sldId id="311" r:id="rId49"/>
    <p:sldId id="302" r:id="rId50"/>
    <p:sldId id="303" r:id="rId51"/>
    <p:sldId id="316" r:id="rId52"/>
    <p:sldId id="317" r:id="rId53"/>
    <p:sldId id="299" r:id="rId54"/>
    <p:sldId id="301" r:id="rId55"/>
    <p:sldId id="318" r:id="rId56"/>
    <p:sldId id="274" r:id="rId57"/>
    <p:sldId id="320" r:id="rId58"/>
    <p:sldId id="326" r:id="rId59"/>
    <p:sldId id="324" r:id="rId60"/>
    <p:sldId id="325" r:id="rId61"/>
    <p:sldId id="321" r:id="rId62"/>
    <p:sldId id="327" r:id="rId63"/>
    <p:sldId id="32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Beamer" initials="GB" lastIdx="1" clrIdx="0">
    <p:extLst>
      <p:ext uri="{19B8F6BF-5375-455C-9EA6-DF929625EA0E}">
        <p15:presenceInfo xmlns:p15="http://schemas.microsoft.com/office/powerpoint/2012/main" userId="b036196eaf9b3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FF94"/>
    <a:srgbClr val="34FA39"/>
    <a:srgbClr val="FFCCCC"/>
    <a:srgbClr val="FF6699"/>
    <a:srgbClr val="DCC5ED"/>
    <a:srgbClr val="D80B0B"/>
    <a:srgbClr val="C9829E"/>
    <a:srgbClr val="E2B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86675" autoAdjust="0"/>
  </p:normalViewPr>
  <p:slideViewPr>
    <p:cSldViewPr snapToGrid="0">
      <p:cViewPr varScale="1">
        <p:scale>
          <a:sx n="72" d="100"/>
          <a:sy n="72" d="100"/>
        </p:scale>
        <p:origin x="45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D254D-BF82-4865-9C0F-E70981087CD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1C520-303D-47E8-B833-90B1D178E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3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conducive the </a:t>
            </a:r>
            <a:r>
              <a:rPr lang="en-US" dirty="0" err="1"/>
              <a:t>the</a:t>
            </a:r>
            <a:r>
              <a:rPr lang="en-US" dirty="0"/>
              <a:t>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7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machines do the Repetitive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85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19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plans</a:t>
            </a:r>
          </a:p>
          <a:p>
            <a:endParaRPr lang="en-US" dirty="0"/>
          </a:p>
          <a:p>
            <a:r>
              <a:rPr lang="en-US" dirty="0"/>
              <a:t>Ops guy helps team build pipeline</a:t>
            </a:r>
          </a:p>
          <a:p>
            <a:r>
              <a:rPr lang="en-US" dirty="0"/>
              <a:t>Ops guys adds feedback cycles</a:t>
            </a:r>
          </a:p>
          <a:p>
            <a:r>
              <a:rPr lang="en-US" dirty="0"/>
              <a:t>And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2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9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4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people’s first exposure to DevOps was through Phoenix Project, which is a theoretical fictional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5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view was dev + ops as one team</a:t>
            </a:r>
          </a:p>
          <a:p>
            <a:r>
              <a:rPr lang="en-US" dirty="0"/>
              <a:t>Then we add in QA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1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think of a typical cross functional team, in Scrum we already think in terms of testing and development in one team (with PO and </a:t>
            </a:r>
            <a:r>
              <a:rPr lang="en-US" dirty="0" err="1"/>
              <a:t>Scrummaster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But DevOps says we start pulling Ops into the mix to fill in the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5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term is </a:t>
            </a:r>
            <a:r>
              <a:rPr lang="en-US" dirty="0" err="1"/>
              <a:t>DevSecOps</a:t>
            </a:r>
            <a:r>
              <a:rPr lang="en-US" dirty="0"/>
              <a:t> where we add security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9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looks a bit like this – getting crowded in the bubble (team too large)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57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– forward momentum</a:t>
            </a:r>
          </a:p>
          <a:p>
            <a:r>
              <a:rPr lang="en-US" dirty="0"/>
              <a:t>Test – Decide on Acceptability</a:t>
            </a:r>
          </a:p>
          <a:p>
            <a:r>
              <a:rPr lang="en-US" dirty="0"/>
              <a:t>Sec/Ops – Dispatch or react to incidents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4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conducive the </a:t>
            </a:r>
            <a:r>
              <a:rPr lang="en-US" dirty="0" err="1"/>
              <a:t>the</a:t>
            </a:r>
            <a:r>
              <a:rPr lang="en-US" dirty="0"/>
              <a:t>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8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1C520-303D-47E8-B833-90B1D178E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6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9.emf"/><Relationship Id="rId7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emf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emf"/><Relationship Id="rId7" Type="http://schemas.openxmlformats.org/officeDocument/2006/relationships/image" Target="../media/image21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11" Type="http://schemas.microsoft.com/office/2007/relationships/hdphoto" Target="../media/hdphoto1.wdp"/><Relationship Id="rId5" Type="http://schemas.openxmlformats.org/officeDocument/2006/relationships/image" Target="../media/image12.emf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emf"/><Relationship Id="rId7" Type="http://schemas.openxmlformats.org/officeDocument/2006/relationships/image" Target="../media/image25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5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2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5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2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34.emf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5.emf"/><Relationship Id="rId21" Type="http://schemas.openxmlformats.org/officeDocument/2006/relationships/image" Target="../media/image41.jpg"/><Relationship Id="rId7" Type="http://schemas.openxmlformats.org/officeDocument/2006/relationships/image" Target="../media/image16.emf"/><Relationship Id="rId12" Type="http://schemas.openxmlformats.org/officeDocument/2006/relationships/image" Target="../media/image33.emf"/><Relationship Id="rId17" Type="http://schemas.openxmlformats.org/officeDocument/2006/relationships/image" Target="../media/image18.emf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7.emf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11" Type="http://schemas.openxmlformats.org/officeDocument/2006/relationships/image" Target="../media/image32.emf"/><Relationship Id="rId24" Type="http://schemas.openxmlformats.org/officeDocument/2006/relationships/image" Target="../media/image44.png"/><Relationship Id="rId5" Type="http://schemas.openxmlformats.org/officeDocument/2006/relationships/image" Target="../media/image12.emf"/><Relationship Id="rId15" Type="http://schemas.openxmlformats.org/officeDocument/2006/relationships/image" Target="../media/image36.emf"/><Relationship Id="rId23" Type="http://schemas.openxmlformats.org/officeDocument/2006/relationships/image" Target="../media/image43.png"/><Relationship Id="rId10" Type="http://schemas.openxmlformats.org/officeDocument/2006/relationships/image" Target="../media/image13.emf"/><Relationship Id="rId19" Type="http://schemas.openxmlformats.org/officeDocument/2006/relationships/image" Target="../media/image39.png"/><Relationship Id="rId4" Type="http://schemas.openxmlformats.org/officeDocument/2006/relationships/image" Target="../media/image9.emf"/><Relationship Id="rId9" Type="http://schemas.openxmlformats.org/officeDocument/2006/relationships/image" Target="../media/image11.emf"/><Relationship Id="rId14" Type="http://schemas.openxmlformats.org/officeDocument/2006/relationships/image" Target="../media/image35.emf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35.emf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9.emf"/><Relationship Id="rId21" Type="http://schemas.openxmlformats.org/officeDocument/2006/relationships/image" Target="../media/image42.png"/><Relationship Id="rId7" Type="http://schemas.openxmlformats.org/officeDocument/2006/relationships/image" Target="../media/image10.emf"/><Relationship Id="rId12" Type="http://schemas.openxmlformats.org/officeDocument/2006/relationships/image" Target="../media/image34.emf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15.emf"/><Relationship Id="rId16" Type="http://schemas.openxmlformats.org/officeDocument/2006/relationships/image" Target="../media/image18.emf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emf"/><Relationship Id="rId11" Type="http://schemas.openxmlformats.org/officeDocument/2006/relationships/image" Target="../media/image33.emf"/><Relationship Id="rId24" Type="http://schemas.openxmlformats.org/officeDocument/2006/relationships/image" Target="../media/image45.png"/><Relationship Id="rId5" Type="http://schemas.openxmlformats.org/officeDocument/2006/relationships/image" Target="../media/image14.emf"/><Relationship Id="rId15" Type="http://schemas.openxmlformats.org/officeDocument/2006/relationships/image" Target="../media/image37.emf"/><Relationship Id="rId23" Type="http://schemas.openxmlformats.org/officeDocument/2006/relationships/image" Target="../media/image44.png"/><Relationship Id="rId10" Type="http://schemas.openxmlformats.org/officeDocument/2006/relationships/image" Target="../media/image32.emf"/><Relationship Id="rId19" Type="http://schemas.openxmlformats.org/officeDocument/2006/relationships/image" Target="../media/image40.png"/><Relationship Id="rId4" Type="http://schemas.openxmlformats.org/officeDocument/2006/relationships/image" Target="../media/image12.emf"/><Relationship Id="rId9" Type="http://schemas.openxmlformats.org/officeDocument/2006/relationships/image" Target="../media/image13.emf"/><Relationship Id="rId14" Type="http://schemas.openxmlformats.org/officeDocument/2006/relationships/image" Target="../media/image36.emf"/><Relationship Id="rId2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61.png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6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69.emf"/><Relationship Id="rId10" Type="http://schemas.openxmlformats.org/officeDocument/2006/relationships/image" Target="../media/image70.jpg"/><Relationship Id="rId4" Type="http://schemas.openxmlformats.org/officeDocument/2006/relationships/image" Target="../media/image68.png"/><Relationship Id="rId9" Type="http://schemas.openxmlformats.org/officeDocument/2006/relationships/image" Target="../media/image41.jpg"/><Relationship Id="rId1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g"/><Relationship Id="rId9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emf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34.emf"/><Relationship Id="rId7" Type="http://schemas.openxmlformats.org/officeDocument/2006/relationships/image" Target="../media/image86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emf"/><Relationship Id="rId5" Type="http://schemas.openxmlformats.org/officeDocument/2006/relationships/image" Target="../media/image37.emf"/><Relationship Id="rId4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emf"/><Relationship Id="rId4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jpe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jpe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53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52.emf"/><Relationship Id="rId17" Type="http://schemas.openxmlformats.org/officeDocument/2006/relationships/image" Target="../media/image57.emf"/><Relationship Id="rId2" Type="http://schemas.openxmlformats.org/officeDocument/2006/relationships/image" Target="../media/image9.emf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image" Target="../media/image51.emf"/><Relationship Id="rId5" Type="http://schemas.openxmlformats.org/officeDocument/2006/relationships/image" Target="../media/image12.emf"/><Relationship Id="rId15" Type="http://schemas.openxmlformats.org/officeDocument/2006/relationships/image" Target="../media/image55.emf"/><Relationship Id="rId10" Type="http://schemas.openxmlformats.org/officeDocument/2006/relationships/image" Target="../media/image50.emf"/><Relationship Id="rId4" Type="http://schemas.openxmlformats.org/officeDocument/2006/relationships/image" Target="../media/image11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6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69.emf"/><Relationship Id="rId10" Type="http://schemas.openxmlformats.org/officeDocument/2006/relationships/image" Target="../media/image70.jpg"/><Relationship Id="rId4" Type="http://schemas.openxmlformats.org/officeDocument/2006/relationships/image" Target="../media/image68.png"/><Relationship Id="rId9" Type="http://schemas.openxmlformats.org/officeDocument/2006/relationships/image" Target="../media/image41.jp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nkinsPipeline" TargetMode="External"/><Relationship Id="rId2" Type="http://schemas.openxmlformats.org/officeDocument/2006/relationships/hyperlink" Target="https://tinyurl.com/devessent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bworl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1724" y="79514"/>
            <a:ext cx="4798142" cy="1104120"/>
          </a:xfrm>
        </p:spPr>
        <p:txBody>
          <a:bodyPr>
            <a:normAutofit/>
          </a:bodyPr>
          <a:lstStyle/>
          <a:p>
            <a:r>
              <a:rPr lang="en-US" sz="4000" i="1" dirty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1724" y="1183634"/>
            <a:ext cx="4798140" cy="2067592"/>
          </a:xfrm>
        </p:spPr>
        <p:txBody>
          <a:bodyPr>
            <a:normAutofit/>
          </a:bodyPr>
          <a:lstStyle/>
          <a:p>
            <a:r>
              <a:rPr lang="en-US" sz="2400" dirty="0"/>
              <a:t>Lessons from the Trenches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8514" y="1700916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Gregory A. Beamer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2666" y="5764991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@</a:t>
            </a:r>
            <a:r>
              <a:rPr lang="en-US" sz="3200" i="1" dirty="0" err="1"/>
              <a:t>gbworld</a:t>
            </a:r>
            <a:endParaRPr lang="en-US" sz="3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14" y="5352600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0EF03-801E-4FBB-ACDA-3175086B1A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4656" y="4403131"/>
            <a:ext cx="3854453" cy="16519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47A-33B8-47BF-921F-4AF01F9AAB4E}"/>
              </a:ext>
            </a:extLst>
          </p:cNvPr>
          <p:cNvGrpSpPr/>
          <p:nvPr/>
        </p:nvGrpSpPr>
        <p:grpSpPr>
          <a:xfrm>
            <a:off x="238461" y="483551"/>
            <a:ext cx="6413537" cy="3180730"/>
            <a:chOff x="0" y="405749"/>
            <a:chExt cx="12192000" cy="60465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2D4F75-51F1-46A1-BDC3-6750BB4D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05749"/>
              <a:ext cx="12192000" cy="60465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12BC2C-5909-47B4-91C1-A8961E124A32}"/>
                </a:ext>
              </a:extLst>
            </p:cNvPr>
            <p:cNvSpPr txBox="1"/>
            <p:nvPr/>
          </p:nvSpPr>
          <p:spPr>
            <a:xfrm>
              <a:off x="2326641" y="2921166"/>
              <a:ext cx="1899920" cy="111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DEV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0D903-AD4A-42B8-AE0B-4FDD17D56854}"/>
                </a:ext>
              </a:extLst>
            </p:cNvPr>
            <p:cNvSpPr txBox="1"/>
            <p:nvPr/>
          </p:nvSpPr>
          <p:spPr>
            <a:xfrm>
              <a:off x="8290560" y="2921166"/>
              <a:ext cx="1899920" cy="111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OPS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5046E7-AF7F-4B84-AF21-CED86B167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558" y="2741418"/>
            <a:ext cx="1870474" cy="1855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1CBFC7-585B-4AAD-A91F-69256A68A480}"/>
              </a:ext>
            </a:extLst>
          </p:cNvPr>
          <p:cNvSpPr/>
          <p:nvPr/>
        </p:nvSpPr>
        <p:spPr>
          <a:xfrm>
            <a:off x="7207463" y="4726320"/>
            <a:ext cx="4176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https://www.linkedin.com/in/gregorybeamer/</a:t>
            </a:r>
          </a:p>
        </p:txBody>
      </p:sp>
      <p:pic>
        <p:nvPicPr>
          <p:cNvPr id="12" name="Picture 1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AFB790-7FA9-4AF5-A8C8-E26A765FC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902" y="3158862"/>
            <a:ext cx="1104120" cy="11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48EC-9A06-4411-9FAC-41899756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Dev + SEC + Ops = </a:t>
            </a:r>
            <a:r>
              <a:rPr lang="en-US" dirty="0" err="1">
                <a:latin typeface="+mn-lt"/>
              </a:rPr>
              <a:t>DevSecOps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0D577-E550-4068-A396-755BD0793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Adding security as a Discipline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84A923-ABF7-4BFB-BD75-8CD048F0DBA3}"/>
              </a:ext>
            </a:extLst>
          </p:cNvPr>
          <p:cNvSpPr/>
          <p:nvPr/>
        </p:nvSpPr>
        <p:spPr>
          <a:xfrm>
            <a:off x="4917440" y="802640"/>
            <a:ext cx="3911600" cy="38608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BFB509-7C6C-4897-999B-EA614696F6C5}"/>
              </a:ext>
            </a:extLst>
          </p:cNvPr>
          <p:cNvSpPr/>
          <p:nvPr/>
        </p:nvSpPr>
        <p:spPr>
          <a:xfrm>
            <a:off x="6461760" y="2783840"/>
            <a:ext cx="3911600" cy="38608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53A4FF-5CA7-41D2-8363-79EE44D1CE66}"/>
              </a:ext>
            </a:extLst>
          </p:cNvPr>
          <p:cNvSpPr/>
          <p:nvPr/>
        </p:nvSpPr>
        <p:spPr>
          <a:xfrm>
            <a:off x="7802880" y="802640"/>
            <a:ext cx="3911600" cy="38608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4B26DE2-6E10-49E3-8A48-883B6ECE7A2F}"/>
              </a:ext>
            </a:extLst>
          </p:cNvPr>
          <p:cNvSpPr/>
          <p:nvPr/>
        </p:nvSpPr>
        <p:spPr>
          <a:xfrm rot="19730262">
            <a:off x="5362262" y="3935793"/>
            <a:ext cx="3360024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A8EA8EC-C7F5-4F85-BE2D-275E6E3AA610}"/>
              </a:ext>
            </a:extLst>
          </p:cNvPr>
          <p:cNvSpPr/>
          <p:nvPr/>
        </p:nvSpPr>
        <p:spPr>
          <a:xfrm>
            <a:off x="4544906" y="1600200"/>
            <a:ext cx="3549121" cy="354912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C39F0-0402-4DAE-9CF1-AF04503D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Functional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3E7F8-8ECB-462D-9AD0-DC733988F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+ Testing</a:t>
            </a:r>
          </a:p>
          <a:p>
            <a:r>
              <a:rPr lang="en-US" dirty="0"/>
              <a:t>+ Operations</a:t>
            </a:r>
          </a:p>
          <a:p>
            <a:r>
              <a:rPr lang="en-US" dirty="0"/>
              <a:t>+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F16CE-9C3D-43D5-B956-4E3018E3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1" y="2372292"/>
            <a:ext cx="636120" cy="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C9786-7507-4ABC-BBB3-5CB07DF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74" y="3150288"/>
            <a:ext cx="636120" cy="6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9F446-D4CD-4E34-A483-C92A0954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41" y="2372292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348443-0AE2-4B0D-9D0C-EA7C38ABDB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5921650" y="1101219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88366-0E37-4744-BEAA-62D078BA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31" y="1435799"/>
            <a:ext cx="636120" cy="677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A71E2-1C7B-4809-B040-D6F28C9C1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121" y="3991849"/>
            <a:ext cx="636120" cy="677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12E540-ADCE-4B37-89A1-B729F241B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41" y="3992177"/>
            <a:ext cx="636120" cy="677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BC6AB2-A341-4252-9858-83A10F41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093" y="3159053"/>
            <a:ext cx="636120" cy="677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224EA-F44E-4D2A-82B6-C3281C399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55" y="3150288"/>
            <a:ext cx="636120" cy="67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181CDF-EB74-49C0-A4DD-D1D5E16E1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3225" y="5652205"/>
            <a:ext cx="636120" cy="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51888 -0.478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1" y="-2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ED7F-700D-4F77-A11B-67063D6C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 err="1"/>
              <a:t>CHallenge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A2F43-2667-4F80-9ADD-8B18716ECCF6}"/>
              </a:ext>
            </a:extLst>
          </p:cNvPr>
          <p:cNvSpPr/>
          <p:nvPr/>
        </p:nvSpPr>
        <p:spPr>
          <a:xfrm>
            <a:off x="3032760" y="553720"/>
            <a:ext cx="2159000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3D12B-9A3D-4324-83CA-817C9970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00" y="3625228"/>
            <a:ext cx="636120" cy="658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78837-F33B-4E97-AAAE-0F2D8C36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200" y="1477560"/>
            <a:ext cx="636120" cy="677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5F8D77-5BC4-4D40-9E09-42EF854E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200" y="2551394"/>
            <a:ext cx="636120" cy="677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B0AC3-48A4-44CA-89EA-C8144E388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200" y="4680460"/>
            <a:ext cx="636120" cy="677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29FE5C-EB69-4958-847A-F2AB1C1A7E1E}"/>
              </a:ext>
            </a:extLst>
          </p:cNvPr>
          <p:cNvSpPr/>
          <p:nvPr/>
        </p:nvSpPr>
        <p:spPr>
          <a:xfrm>
            <a:off x="5276427" y="553720"/>
            <a:ext cx="2159000" cy="5486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DEVELOP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1CDB8-3586-4171-8479-90E7BDABE01E}"/>
              </a:ext>
            </a:extLst>
          </p:cNvPr>
          <p:cNvSpPr/>
          <p:nvPr/>
        </p:nvSpPr>
        <p:spPr>
          <a:xfrm>
            <a:off x="9763760" y="553720"/>
            <a:ext cx="2159000" cy="5486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F9DFEC-B3A5-45AB-89B0-DB618224F394}"/>
              </a:ext>
            </a:extLst>
          </p:cNvPr>
          <p:cNvSpPr/>
          <p:nvPr/>
        </p:nvSpPr>
        <p:spPr>
          <a:xfrm>
            <a:off x="7513887" y="553720"/>
            <a:ext cx="2159000" cy="5486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RELEASE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5136F1-8CE6-4402-887A-F5980878C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867" y="1477560"/>
            <a:ext cx="636120" cy="677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61B50-2750-425A-9780-1358563F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867" y="2551394"/>
            <a:ext cx="636120" cy="677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E45EE9-04FE-43A6-B909-8E61831BD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327" y="2551394"/>
            <a:ext cx="636120" cy="677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08A64-A196-472A-9DF3-4957FEF50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327" y="4680460"/>
            <a:ext cx="636120" cy="677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C0D59C-37ED-4DE8-BB51-ADF708C7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400" y="3625228"/>
            <a:ext cx="636120" cy="6585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2D95B-36B5-4874-88D4-859114B42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400" y="4680460"/>
            <a:ext cx="636120" cy="6771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BDB907-5621-43B5-B552-FC07148BDFB6}"/>
              </a:ext>
            </a:extLst>
          </p:cNvPr>
          <p:cNvSpPr txBox="1"/>
          <p:nvPr/>
        </p:nvSpPr>
        <p:spPr>
          <a:xfrm>
            <a:off x="6195466" y="28592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C17504-26AF-4641-895E-4B6027E89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00" y="5706000"/>
            <a:ext cx="1169640" cy="923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330DC5-4E75-41DF-86F9-5849885EE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090" y="5807272"/>
            <a:ext cx="657244" cy="67716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3DDA9FE-F5AE-4399-B396-101030DD3CA4}"/>
              </a:ext>
            </a:extLst>
          </p:cNvPr>
          <p:cNvSpPr/>
          <p:nvPr/>
        </p:nvSpPr>
        <p:spPr>
          <a:xfrm>
            <a:off x="7081520" y="5919130"/>
            <a:ext cx="2997200" cy="47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78CF27-6819-4583-AF31-E9B74F8D4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6400" y="5754293"/>
            <a:ext cx="875400" cy="8622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46D6E1-A27F-4775-939B-5D35EEDC8757}"/>
              </a:ext>
            </a:extLst>
          </p:cNvPr>
          <p:cNvSpPr txBox="1"/>
          <p:nvPr/>
        </p:nvSpPr>
        <p:spPr>
          <a:xfrm>
            <a:off x="8448166" y="498828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114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94D1-B2AD-4BB6-AE75-69599E6C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/>
          <a:lstStyle/>
          <a:p>
            <a:r>
              <a:rPr lang="en-US"/>
              <a:t>The</a:t>
            </a:r>
            <a:br>
              <a:rPr lang="en-US"/>
            </a:br>
            <a:r>
              <a:rPr lang="en-US"/>
              <a:t>CHALLENGE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4CD6C-F04E-4DF6-993A-024E9C5E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2612709" cy="1828800"/>
          </a:xfrm>
        </p:spPr>
        <p:txBody>
          <a:bodyPr/>
          <a:lstStyle/>
          <a:p>
            <a:r>
              <a:rPr lang="en-US" dirty="0"/>
              <a:t>Different purpose</a:t>
            </a:r>
          </a:p>
          <a:p>
            <a:r>
              <a:rPr lang="en-US" dirty="0"/>
              <a:t>Different Way to Track</a:t>
            </a:r>
          </a:p>
          <a:p>
            <a:r>
              <a:rPr lang="en-US" dirty="0"/>
              <a:t>Different Area of Focus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9CA835-5BFC-43DF-8EA4-6DA114867AFC}"/>
              </a:ext>
            </a:extLst>
          </p:cNvPr>
          <p:cNvGrpSpPr/>
          <p:nvPr/>
        </p:nvGrpSpPr>
        <p:grpSpPr>
          <a:xfrm>
            <a:off x="4399105" y="787401"/>
            <a:ext cx="2074994" cy="5830331"/>
            <a:chOff x="4399105" y="787401"/>
            <a:chExt cx="2074994" cy="58303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E64970-115D-4C94-8A6D-760E01D3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307" y="5411980"/>
              <a:ext cx="636120" cy="6771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F6FF35-1657-463D-85B9-E3A651861E40}"/>
                </a:ext>
              </a:extLst>
            </p:cNvPr>
            <p:cNvSpPr txBox="1"/>
            <p:nvPr/>
          </p:nvSpPr>
          <p:spPr>
            <a:xfrm>
              <a:off x="4818875" y="6248400"/>
              <a:ext cx="1208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DEVELOP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301AB989-6CCC-4B35-BC2B-8E722DF7EE08}"/>
                </a:ext>
              </a:extLst>
            </p:cNvPr>
            <p:cNvSpPr/>
            <p:nvPr/>
          </p:nvSpPr>
          <p:spPr>
            <a:xfrm>
              <a:off x="4447180" y="3804920"/>
              <a:ext cx="2026919" cy="812800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E3B9BC-0949-4901-B3F6-AD2297B9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2D05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399105" y="787401"/>
              <a:ext cx="2026919" cy="202691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1EED9F-AF46-4B21-985C-19F015D64F4E}"/>
              </a:ext>
            </a:extLst>
          </p:cNvPr>
          <p:cNvGrpSpPr/>
          <p:nvPr/>
        </p:nvGrpSpPr>
        <p:grpSpPr>
          <a:xfrm>
            <a:off x="7324815" y="746030"/>
            <a:ext cx="1384300" cy="5871702"/>
            <a:chOff x="7324815" y="746030"/>
            <a:chExt cx="1384300" cy="58717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30D490-3B44-4EBA-AA3E-769309AC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8852" y="5411980"/>
              <a:ext cx="636120" cy="67716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31276-3932-49A5-B621-2CEFE6C29383}"/>
                </a:ext>
              </a:extLst>
            </p:cNvPr>
            <p:cNvSpPr txBox="1"/>
            <p:nvPr/>
          </p:nvSpPr>
          <p:spPr>
            <a:xfrm>
              <a:off x="7536958" y="624840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DECIDE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81D907C-E810-4B26-9C67-9E46A913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24815" y="3431541"/>
              <a:ext cx="1384300" cy="1384300"/>
            </a:xfrm>
            <a:prstGeom prst="rect">
              <a:avLst/>
            </a:prstGeom>
          </p:spPr>
        </p:pic>
        <p:pic>
          <p:nvPicPr>
            <p:cNvPr id="34" name="Picture 33" descr="A picture containing traffic light&#10;&#10;Description automatically generated">
              <a:extLst>
                <a:ext uri="{FF2B5EF4-FFF2-40B4-BE49-F238E27FC236}">
                  <a16:creationId xmlns:a16="http://schemas.microsoft.com/office/drawing/2014/main" id="{816CDB34-8BB3-4828-A3E9-EE3505496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649" r="33449"/>
            <a:stretch/>
          </p:blipFill>
          <p:spPr>
            <a:xfrm>
              <a:off x="7484882" y="746030"/>
              <a:ext cx="1096733" cy="222996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36F331-BD5A-4DF9-985E-1C92544BA361}"/>
              </a:ext>
            </a:extLst>
          </p:cNvPr>
          <p:cNvGrpSpPr/>
          <p:nvPr/>
        </p:nvGrpSpPr>
        <p:grpSpPr>
          <a:xfrm>
            <a:off x="9640474" y="687202"/>
            <a:ext cx="2111318" cy="5930530"/>
            <a:chOff x="9640474" y="687202"/>
            <a:chExt cx="2111318" cy="5930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538CDF-DA22-40B0-B8E8-5065E1BF7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12086" y="5430581"/>
              <a:ext cx="636120" cy="6585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CE078B-19E4-47B8-A6E6-E023C142F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443" y="5411980"/>
              <a:ext cx="636120" cy="6771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6452FB-61BF-4AEB-83C0-AAA26AA512D5}"/>
                </a:ext>
              </a:extLst>
            </p:cNvPr>
            <p:cNvSpPr txBox="1"/>
            <p:nvPr/>
          </p:nvSpPr>
          <p:spPr>
            <a:xfrm>
              <a:off x="10176950" y="6248400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DISPATCH</a:t>
              </a:r>
            </a:p>
          </p:txBody>
        </p:sp>
        <p:pic>
          <p:nvPicPr>
            <p:cNvPr id="30" name="Picture 29" descr="A picture containing sign, stop, clipart, outdoor&#10;&#10;Description automatically generated">
              <a:extLst>
                <a:ext uri="{FF2B5EF4-FFF2-40B4-BE49-F238E27FC236}">
                  <a16:creationId xmlns:a16="http://schemas.microsoft.com/office/drawing/2014/main" id="{D609D064-D354-4A20-9AB1-6DDE9B953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40474" y="687202"/>
              <a:ext cx="2111318" cy="210627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CAEDFF-5E32-4450-A726-2F76DA2CC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34838" y="3317875"/>
              <a:ext cx="1482725" cy="1482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32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94D1-B2AD-4BB6-AE75-69599E6C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/>
          <a:lstStyle/>
          <a:p>
            <a:r>
              <a:rPr lang="en-US"/>
              <a:t>The</a:t>
            </a:r>
            <a:br>
              <a:rPr lang="en-US"/>
            </a:br>
            <a:r>
              <a:rPr lang="en-US"/>
              <a:t>CHALLENGE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4CD6C-F04E-4DF6-993A-024E9C5E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2612709" cy="1828800"/>
          </a:xfrm>
        </p:spPr>
        <p:txBody>
          <a:bodyPr/>
          <a:lstStyle/>
          <a:p>
            <a:r>
              <a:rPr lang="en-US" dirty="0"/>
              <a:t>Different purpose</a:t>
            </a:r>
          </a:p>
          <a:p>
            <a:r>
              <a:rPr lang="en-US" dirty="0"/>
              <a:t>Different Way to Track</a:t>
            </a:r>
          </a:p>
          <a:p>
            <a:r>
              <a:rPr lang="en-US" dirty="0"/>
              <a:t>Different Area of Focus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38CDF-DA22-40B0-B8E8-5065E1BF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86" y="5430581"/>
            <a:ext cx="636120" cy="65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E078B-19E4-47B8-A6E6-E023C142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443" y="5411980"/>
            <a:ext cx="636120" cy="67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D490-3B44-4EBA-AA3E-769309AC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852" y="5411980"/>
            <a:ext cx="636120" cy="67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64970-115D-4C94-8A6D-760E01D3F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307" y="5411980"/>
            <a:ext cx="636120" cy="677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F6FF35-1657-463D-85B9-E3A651861E40}"/>
              </a:ext>
            </a:extLst>
          </p:cNvPr>
          <p:cNvSpPr txBox="1"/>
          <p:nvPr/>
        </p:nvSpPr>
        <p:spPr>
          <a:xfrm>
            <a:off x="4818875" y="624840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31276-3932-49A5-B621-2CEFE6C29383}"/>
              </a:ext>
            </a:extLst>
          </p:cNvPr>
          <p:cNvSpPr txBox="1"/>
          <p:nvPr/>
        </p:nvSpPr>
        <p:spPr>
          <a:xfrm>
            <a:off x="7536958" y="62484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452FB-61BF-4AEB-83C0-AAA26AA512D5}"/>
              </a:ext>
            </a:extLst>
          </p:cNvPr>
          <p:cNvSpPr txBox="1"/>
          <p:nvPr/>
        </p:nvSpPr>
        <p:spPr>
          <a:xfrm>
            <a:off x="10176950" y="624840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DISPATCH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9FFA1-3944-4901-AFF2-C2F6F616A60A}"/>
              </a:ext>
            </a:extLst>
          </p:cNvPr>
          <p:cNvSpPr txBox="1"/>
          <p:nvPr/>
        </p:nvSpPr>
        <p:spPr>
          <a:xfrm>
            <a:off x="5026464" y="371436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8C6BB-EA51-444A-9D0B-193D26C6D3C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6575" y="1349375"/>
            <a:ext cx="2323465" cy="2323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309DE-F720-4AD3-81DC-0CDF3954C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202" y="1510982"/>
            <a:ext cx="2781300" cy="200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A8AE5C-8E03-41E6-84AD-AFAC96837B87}"/>
              </a:ext>
            </a:extLst>
          </p:cNvPr>
          <p:cNvSpPr txBox="1"/>
          <p:nvPr/>
        </p:nvSpPr>
        <p:spPr>
          <a:xfrm>
            <a:off x="7425298" y="371436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INSPECT</a:t>
            </a:r>
          </a:p>
        </p:txBody>
      </p: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8F572B73-0FF5-4159-93A0-311490564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9275" y="1853882"/>
            <a:ext cx="2305050" cy="165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B5B448-1055-4DCB-A1DE-AFF359E26623}"/>
              </a:ext>
            </a:extLst>
          </p:cNvPr>
          <p:cNvSpPr txBox="1"/>
          <p:nvPr/>
        </p:nvSpPr>
        <p:spPr>
          <a:xfrm>
            <a:off x="10115047" y="371436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204324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94D1-B2AD-4BB6-AE75-69599E6C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/>
          <a:lstStyle/>
          <a:p>
            <a:r>
              <a:rPr lang="en-US"/>
              <a:t>The</a:t>
            </a:r>
            <a:br>
              <a:rPr lang="en-US"/>
            </a:br>
            <a:r>
              <a:rPr lang="en-US"/>
              <a:t>CHALLENGE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4CD6C-F04E-4DF6-993A-024E9C5E1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2612709" cy="1828800"/>
          </a:xfrm>
        </p:spPr>
        <p:txBody>
          <a:bodyPr/>
          <a:lstStyle/>
          <a:p>
            <a:r>
              <a:rPr lang="en-US" dirty="0"/>
              <a:t>Different purpose</a:t>
            </a:r>
          </a:p>
          <a:p>
            <a:r>
              <a:rPr lang="en-US" dirty="0"/>
              <a:t>Different Way to Track</a:t>
            </a:r>
          </a:p>
          <a:p>
            <a:r>
              <a:rPr lang="en-US" dirty="0"/>
              <a:t>Different Area of Focus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38CDF-DA22-40B0-B8E8-5065E1BF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86" y="5430581"/>
            <a:ext cx="636120" cy="65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E078B-19E4-47B8-A6E6-E023C142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443" y="5411980"/>
            <a:ext cx="636120" cy="67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0D490-3B44-4EBA-AA3E-769309AC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852" y="5411980"/>
            <a:ext cx="636120" cy="67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64970-115D-4C94-8A6D-760E01D3F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307" y="5411980"/>
            <a:ext cx="636120" cy="677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F6FF35-1657-463D-85B9-E3A651861E40}"/>
              </a:ext>
            </a:extLst>
          </p:cNvPr>
          <p:cNvSpPr txBox="1"/>
          <p:nvPr/>
        </p:nvSpPr>
        <p:spPr>
          <a:xfrm>
            <a:off x="4818875" y="624840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31276-3932-49A5-B621-2CEFE6C29383}"/>
              </a:ext>
            </a:extLst>
          </p:cNvPr>
          <p:cNvSpPr txBox="1"/>
          <p:nvPr/>
        </p:nvSpPr>
        <p:spPr>
          <a:xfrm>
            <a:off x="7536958" y="62484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452FB-61BF-4AEB-83C0-AAA26AA512D5}"/>
              </a:ext>
            </a:extLst>
          </p:cNvPr>
          <p:cNvSpPr txBox="1"/>
          <p:nvPr/>
        </p:nvSpPr>
        <p:spPr>
          <a:xfrm>
            <a:off x="10176950" y="624840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DISPATCH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A8AE5C-8E03-41E6-84AD-AFAC96837B87}"/>
              </a:ext>
            </a:extLst>
          </p:cNvPr>
          <p:cNvSpPr txBox="1"/>
          <p:nvPr/>
        </p:nvSpPr>
        <p:spPr>
          <a:xfrm>
            <a:off x="6206098" y="371436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5B448-1055-4DCB-A1DE-AFF359E26623}"/>
              </a:ext>
            </a:extLst>
          </p:cNvPr>
          <p:cNvSpPr txBox="1"/>
          <p:nvPr/>
        </p:nvSpPr>
        <p:spPr>
          <a:xfrm>
            <a:off x="10115047" y="37143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TICKETS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71536-C040-4DEF-8D53-1620A0A262A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1427" y="1298575"/>
            <a:ext cx="2189285" cy="2189285"/>
          </a:xfrm>
          <a:prstGeom prst="rect">
            <a:avLst/>
          </a:prstGeom>
        </p:spPr>
      </p:pic>
      <p:pic>
        <p:nvPicPr>
          <p:cNvPr id="12" name="Picture 11" descr="A close up of a street&#10;&#10;Description automatically generated">
            <a:extLst>
              <a:ext uri="{FF2B5EF4-FFF2-40B4-BE49-F238E27FC236}">
                <a16:creationId xmlns:a16="http://schemas.microsoft.com/office/drawing/2014/main" id="{C25034D6-DB60-4DC7-8E1F-E7850B065E2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8687" y="853526"/>
            <a:ext cx="2634334" cy="26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A8EA8EC-C7F5-4F85-BE2D-275E6E3AA610}"/>
              </a:ext>
            </a:extLst>
          </p:cNvPr>
          <p:cNvSpPr/>
          <p:nvPr/>
        </p:nvSpPr>
        <p:spPr>
          <a:xfrm>
            <a:off x="4544906" y="1600200"/>
            <a:ext cx="3549121" cy="354912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C39F0-0402-4DAE-9CF1-AF04503D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Functional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3E7F8-8ECB-462D-9AD0-DC733988F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+ Testing</a:t>
            </a:r>
          </a:p>
          <a:p>
            <a:r>
              <a:rPr lang="en-US" dirty="0"/>
              <a:t>+ Operations</a:t>
            </a:r>
          </a:p>
          <a:p>
            <a:r>
              <a:rPr lang="en-US" dirty="0"/>
              <a:t>+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F16CE-9C3D-43D5-B956-4E3018E3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1" y="2372292"/>
            <a:ext cx="636120" cy="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C9786-7507-4ABC-BBB3-5CB07DF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74" y="3150288"/>
            <a:ext cx="636120" cy="6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9F446-D4CD-4E34-A483-C92A0954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41" y="2372292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348443-0AE2-4B0D-9D0C-EA7C38ABDB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5921650" y="1101219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88366-0E37-4744-BEAA-62D078BA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31" y="1435799"/>
            <a:ext cx="636120" cy="677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A71E2-1C7B-4809-B040-D6F28C9C1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121" y="3991849"/>
            <a:ext cx="636120" cy="677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12E540-ADCE-4B37-89A1-B729F241B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41" y="3992177"/>
            <a:ext cx="636120" cy="677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BC6AB2-A341-4252-9858-83A10F414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093" y="3159053"/>
            <a:ext cx="636120" cy="677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224EA-F44E-4D2A-82B6-C3281C399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955" y="3150288"/>
            <a:ext cx="636120" cy="67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181CDF-EB74-49C0-A4DD-D1D5E16E1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0563" y="2399693"/>
            <a:ext cx="636120" cy="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8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36DB-780F-490E-866E-14FCC2BB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 Really?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99C5-506C-4AD9-AE02-3B271075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Theory to Practice</a:t>
            </a:r>
          </a:p>
        </p:txBody>
      </p:sp>
    </p:spTree>
    <p:extLst>
      <p:ext uri="{BB962C8B-B14F-4D97-AF65-F5344CB8AC3E}">
        <p14:creationId xmlns:p14="http://schemas.microsoft.com/office/powerpoint/2010/main" val="330842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A8EA8EC-C7F5-4F85-BE2D-275E6E3AA610}"/>
              </a:ext>
            </a:extLst>
          </p:cNvPr>
          <p:cNvSpPr/>
          <p:nvPr/>
        </p:nvSpPr>
        <p:spPr>
          <a:xfrm>
            <a:off x="4544906" y="1600200"/>
            <a:ext cx="3549121" cy="354912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C39F0-0402-4DAE-9CF1-AF04503D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Functional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3E7F8-8ECB-462D-9AD0-DC733988F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+ Testing</a:t>
            </a:r>
          </a:p>
          <a:p>
            <a:r>
              <a:rPr lang="en-US" dirty="0"/>
              <a:t>+ Operations</a:t>
            </a:r>
          </a:p>
          <a:p>
            <a:r>
              <a:rPr lang="en-US" dirty="0"/>
              <a:t>+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F16CE-9C3D-43D5-B956-4E3018E3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1" y="2372292"/>
            <a:ext cx="636120" cy="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C9786-7507-4ABC-BBB3-5CB07DF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74" y="3150288"/>
            <a:ext cx="636120" cy="6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9F446-D4CD-4E34-A483-C92A0954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41" y="2372292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348443-0AE2-4B0D-9D0C-EA7C38ABDB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5921650" y="1101219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88366-0E37-4744-BEAA-62D078BA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31" y="1435799"/>
            <a:ext cx="636120" cy="677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A71E2-1C7B-4809-B040-D6F28C9C1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121" y="3991849"/>
            <a:ext cx="636120" cy="677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12E540-ADCE-4B37-89A1-B729F241B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41" y="3992177"/>
            <a:ext cx="636120" cy="677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224EA-F44E-4D2A-82B6-C3281C399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227" y="3289100"/>
            <a:ext cx="636120" cy="677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181CDF-EB74-49C0-A4DD-D1D5E16E1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227" y="2529740"/>
            <a:ext cx="636120" cy="677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F8329-3582-48DC-AD23-1EC041DB6468}"/>
              </a:ext>
            </a:extLst>
          </p:cNvPr>
          <p:cNvSpPr txBox="1"/>
          <p:nvPr/>
        </p:nvSpPr>
        <p:spPr>
          <a:xfrm>
            <a:off x="8938592" y="2965934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ADVISORS</a:t>
            </a:r>
          </a:p>
          <a:p>
            <a:r>
              <a:rPr lang="en-US" b="1" dirty="0"/>
              <a:t>CONSULTANTS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42A18-CF33-4D16-AC8E-0A1CA5298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8839" y="428623"/>
            <a:ext cx="636120" cy="677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44414D-FCF6-4F49-BDBC-224098B17887}"/>
              </a:ext>
            </a:extLst>
          </p:cNvPr>
          <p:cNvSpPr txBox="1"/>
          <p:nvPr/>
        </p:nvSpPr>
        <p:spPr>
          <a:xfrm>
            <a:off x="9631335" y="1189629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External</a:t>
            </a:r>
            <a:br>
              <a:rPr lang="en-US" b="1" dirty="0"/>
            </a:br>
            <a:r>
              <a:rPr lang="en-US" b="1" dirty="0"/>
              <a:t>DevOps</a:t>
            </a:r>
          </a:p>
          <a:p>
            <a:pPr algn="ctr"/>
            <a:r>
              <a:rPr lang="en-US" b="1" dirty="0"/>
              <a:t>Coach</a:t>
            </a:r>
          </a:p>
        </p:txBody>
      </p:sp>
    </p:spTree>
    <p:extLst>
      <p:ext uri="{BB962C8B-B14F-4D97-AF65-F5344CB8AC3E}">
        <p14:creationId xmlns:p14="http://schemas.microsoft.com/office/powerpoint/2010/main" val="13087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11F3-A91A-47BB-AE3A-09074428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</a:t>
            </a:r>
            <a:br>
              <a:rPr lang="en-US" dirty="0"/>
            </a:br>
            <a:r>
              <a:rPr lang="en-US" dirty="0"/>
              <a:t>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1241-CCD0-47E9-81E2-643CA2888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  <a:p>
            <a:r>
              <a:rPr lang="en-US" dirty="0"/>
              <a:t>Continuous Deployment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Continuous Quality</a:t>
            </a:r>
          </a:p>
          <a:p>
            <a:r>
              <a:rPr lang="en-US" dirty="0"/>
              <a:t>Continuous 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509FA-5EEF-49F6-BC95-76B890D80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Automate to avoid Mistakes</a:t>
            </a:r>
          </a:p>
        </p:txBody>
      </p:sp>
    </p:spTree>
    <p:extLst>
      <p:ext uri="{BB962C8B-B14F-4D97-AF65-F5344CB8AC3E}">
        <p14:creationId xmlns:p14="http://schemas.microsoft.com/office/powerpoint/2010/main" val="157242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DFAA4-2308-4312-A00A-00EC5B35A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15410"/>
            <a:ext cx="7368280" cy="6973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785F37-DCF5-487B-9A07-18777DB1E6CB}"/>
              </a:ext>
            </a:extLst>
          </p:cNvPr>
          <p:cNvSpPr txBox="1"/>
          <p:nvPr/>
        </p:nvSpPr>
        <p:spPr>
          <a:xfrm>
            <a:off x="8806070" y="238539"/>
            <a:ext cx="288897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93049-8325-47DC-BC58-A02F8501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384" y="4563592"/>
            <a:ext cx="1870474" cy="18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1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C8FF-0770-479D-B34B-725ACD44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768BB-6D12-42AC-92CD-A2186FE07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Humans are Bad at Remembering Everything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6773DD1-581D-45D3-B086-B067A2E1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06" y="584352"/>
            <a:ext cx="3642804" cy="54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0DC129-2616-4809-9F02-1E5F8EF0F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787" y="-261015"/>
            <a:ext cx="13023574" cy="7380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BC0D4-C41E-475A-8686-76A4B9865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749"/>
            <a:ext cx="12192000" cy="6046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FA0C8C-16DD-44CF-BE86-1EF78CD602FA}"/>
              </a:ext>
            </a:extLst>
          </p:cNvPr>
          <p:cNvSpPr txBox="1"/>
          <p:nvPr/>
        </p:nvSpPr>
        <p:spPr>
          <a:xfrm>
            <a:off x="2473960" y="2921167"/>
            <a:ext cx="189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49286-81E9-491C-913E-8C6ACE21BFE1}"/>
              </a:ext>
            </a:extLst>
          </p:cNvPr>
          <p:cNvSpPr txBox="1"/>
          <p:nvPr/>
        </p:nvSpPr>
        <p:spPr>
          <a:xfrm>
            <a:off x="7975600" y="2921167"/>
            <a:ext cx="189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426369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CDAAD03-1A6A-4A25-A348-864B5FB6201E}"/>
              </a:ext>
            </a:extLst>
          </p:cNvPr>
          <p:cNvSpPr/>
          <p:nvPr/>
        </p:nvSpPr>
        <p:spPr>
          <a:xfrm>
            <a:off x="2093254" y="2229679"/>
            <a:ext cx="3549121" cy="354912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92E-CA84-456E-996B-2F8D9762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69" y="3001771"/>
            <a:ext cx="636120" cy="67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9C54F-4126-4311-8083-1736EEEF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22" y="3779767"/>
            <a:ext cx="636120" cy="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E1281-F8BD-4750-A793-70D73F1F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89" y="3001771"/>
            <a:ext cx="636120" cy="6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E1454-E745-4F13-A39E-2CBDD481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tretch>
            <a:fillRect/>
          </a:stretch>
        </p:blipFill>
        <p:spPr>
          <a:xfrm>
            <a:off x="3469998" y="1730698"/>
            <a:ext cx="636120" cy="67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760CD-B760-40DF-9BB7-435D6FEC3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379" y="2065278"/>
            <a:ext cx="636120" cy="67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08100-596D-4B55-B067-EBBD05A4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469" y="4621328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689AA-E114-4FCF-9371-D8BA68B25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989" y="4621656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1DF67-BB4F-4C0A-BC04-F251FA363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357" y="3212819"/>
            <a:ext cx="636120" cy="677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EA54A-F001-492F-B48F-02B1E2489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966" y="3212819"/>
            <a:ext cx="636120" cy="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BA1C52-D65B-4B5D-B09E-E37A48163E27}"/>
              </a:ext>
            </a:extLst>
          </p:cNvPr>
          <p:cNvSpPr/>
          <p:nvPr/>
        </p:nvSpPr>
        <p:spPr>
          <a:xfrm>
            <a:off x="183542" y="162781"/>
            <a:ext cx="2159000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93B98-4274-4C2E-A9A5-AF052B13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2" y="3234289"/>
            <a:ext cx="636120" cy="658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D0487-5103-42BB-97A7-091F10DA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82" y="1086621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AC2AC-DA98-4BAE-89CD-003801079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82" y="2160455"/>
            <a:ext cx="636120" cy="677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D2530-4F23-4C97-8427-8D578A96D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82" y="4289521"/>
            <a:ext cx="636120" cy="677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79D91-5B3C-4FB2-B977-F69B48AAC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82" y="5315061"/>
            <a:ext cx="1169640" cy="923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1593B-1C3D-4764-BD18-4F8766B55068}"/>
              </a:ext>
            </a:extLst>
          </p:cNvPr>
          <p:cNvSpPr/>
          <p:nvPr/>
        </p:nvSpPr>
        <p:spPr>
          <a:xfrm>
            <a:off x="2423159" y="162781"/>
            <a:ext cx="7178041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157B10-4EE6-43F0-8024-3E2A1BD2B655}"/>
              </a:ext>
            </a:extLst>
          </p:cNvPr>
          <p:cNvSpPr/>
          <p:nvPr/>
        </p:nvSpPr>
        <p:spPr>
          <a:xfrm>
            <a:off x="9678724" y="162781"/>
            <a:ext cx="2159000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5EEF06-69AD-4758-888C-2EDC1FBB2256}"/>
              </a:ext>
            </a:extLst>
          </p:cNvPr>
          <p:cNvGrpSpPr/>
          <p:nvPr/>
        </p:nvGrpSpPr>
        <p:grpSpPr>
          <a:xfrm>
            <a:off x="2588811" y="2651723"/>
            <a:ext cx="1710120" cy="1950551"/>
            <a:chOff x="2093254" y="1730698"/>
            <a:chExt cx="3549121" cy="4048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CECD5A-A5B8-45A9-99C9-3D864CC658F3}"/>
                </a:ext>
              </a:extLst>
            </p:cNvPr>
            <p:cNvSpPr/>
            <p:nvPr/>
          </p:nvSpPr>
          <p:spPr>
            <a:xfrm>
              <a:off x="2093254" y="2229679"/>
              <a:ext cx="3549121" cy="354912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8C60FE-CC3A-4A5C-9B50-F02FE3FD6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5469" y="3001771"/>
              <a:ext cx="636120" cy="6771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0E6B56-8FDB-4CB3-8095-2E60D2452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8122" y="3779767"/>
              <a:ext cx="636120" cy="6771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381D81-9CBF-49C0-B1EE-24601625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989" y="3001771"/>
              <a:ext cx="636120" cy="6771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01218A-44F2-4850-A507-7AFD5DCE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20000"/>
            </a:blip>
            <a:stretch>
              <a:fillRect/>
            </a:stretch>
          </p:blipFill>
          <p:spPr>
            <a:xfrm>
              <a:off x="3469998" y="1730698"/>
              <a:ext cx="636120" cy="6771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240F26-A750-43D1-97D2-27CF13BF4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6379" y="2065278"/>
              <a:ext cx="636120" cy="6771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AA4C843-E322-4CCC-92E3-4CA70C0E5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5469" y="4621328"/>
              <a:ext cx="636120" cy="67716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726C90-711E-4021-9857-7BD074A5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33989" y="4621656"/>
              <a:ext cx="636120" cy="67716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187640-0DDA-4C92-9DEF-02F198D42F27}"/>
              </a:ext>
            </a:extLst>
          </p:cNvPr>
          <p:cNvGrpSpPr/>
          <p:nvPr/>
        </p:nvGrpSpPr>
        <p:grpSpPr>
          <a:xfrm>
            <a:off x="4215001" y="3606659"/>
            <a:ext cx="937003" cy="1312724"/>
            <a:chOff x="4215001" y="3606659"/>
            <a:chExt cx="937003" cy="13127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D7EC53-41CA-40FC-9EFC-78E4810D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68004" y="4440583"/>
              <a:ext cx="684000" cy="478800"/>
            </a:xfrm>
            <a:prstGeom prst="rect">
              <a:avLst/>
            </a:prstGeom>
          </p:spPr>
        </p:pic>
        <p:sp>
          <p:nvSpPr>
            <p:cNvPr id="26" name="Arrow: Bent 25">
              <a:extLst>
                <a:ext uri="{FF2B5EF4-FFF2-40B4-BE49-F238E27FC236}">
                  <a16:creationId xmlns:a16="http://schemas.microsoft.com/office/drawing/2014/main" id="{B27D06AA-8403-40F2-867C-5977EFBCA881}"/>
                </a:ext>
              </a:extLst>
            </p:cNvPr>
            <p:cNvSpPr/>
            <p:nvPr/>
          </p:nvSpPr>
          <p:spPr>
            <a:xfrm rot="5400000">
              <a:off x="4170192" y="3651468"/>
              <a:ext cx="795131" cy="70551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F530FFA-C31A-47F3-8059-5E7ABEF824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029544" y="4177503"/>
            <a:ext cx="4856577" cy="1056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354B4B-FE21-48FC-B8FC-33667A7E6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974" y="5776761"/>
            <a:ext cx="806584" cy="8586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E35B50-B10F-4B26-9F39-46A807B501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9236" y="3934584"/>
            <a:ext cx="995220" cy="15424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DF5296-86F5-40A3-8439-B227319A71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0228" y="3934584"/>
            <a:ext cx="995220" cy="15424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7940AA-4654-4ACC-A8F1-363040EEDC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8085" y="3946294"/>
            <a:ext cx="995220" cy="15424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E7055D-BB00-4726-8158-1DDEA18BE3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41893" y="3952844"/>
            <a:ext cx="995220" cy="15424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925F081-DAEC-4802-8DBB-377F4F62DFDF}"/>
              </a:ext>
            </a:extLst>
          </p:cNvPr>
          <p:cNvSpPr/>
          <p:nvPr/>
        </p:nvSpPr>
        <p:spPr>
          <a:xfrm>
            <a:off x="2420066" y="162781"/>
            <a:ext cx="7178041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&amp; RELEASE</a:t>
            </a:r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45AF0E99-E4D4-46B0-90B5-EC4B8C083829}"/>
              </a:ext>
            </a:extLst>
          </p:cNvPr>
          <p:cNvSpPr/>
          <p:nvPr/>
        </p:nvSpPr>
        <p:spPr>
          <a:xfrm rot="16200000">
            <a:off x="4580401" y="1630240"/>
            <a:ext cx="2109163" cy="1710118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839D2510-866D-4F82-9FC5-7CFE60B8CFA0}"/>
              </a:ext>
            </a:extLst>
          </p:cNvPr>
          <p:cNvSpPr/>
          <p:nvPr/>
        </p:nvSpPr>
        <p:spPr>
          <a:xfrm rot="16200000">
            <a:off x="5845686" y="1603104"/>
            <a:ext cx="2109163" cy="1710118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0A27DA98-9284-4568-A8DA-DD73F0709592}"/>
              </a:ext>
            </a:extLst>
          </p:cNvPr>
          <p:cNvSpPr/>
          <p:nvPr/>
        </p:nvSpPr>
        <p:spPr>
          <a:xfrm rot="16200000">
            <a:off x="7087272" y="1624724"/>
            <a:ext cx="2109163" cy="1710118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BF1DDD-D6B3-42D0-9556-F37BD4E8744A}"/>
              </a:ext>
            </a:extLst>
          </p:cNvPr>
          <p:cNvGrpSpPr/>
          <p:nvPr/>
        </p:nvGrpSpPr>
        <p:grpSpPr>
          <a:xfrm>
            <a:off x="8474765" y="1474268"/>
            <a:ext cx="2838065" cy="2491231"/>
            <a:chOff x="8474765" y="1474268"/>
            <a:chExt cx="2838065" cy="2491231"/>
          </a:xfrm>
        </p:grpSpPr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788EC421-3BB6-40AD-8C03-512986D6BD63}"/>
                </a:ext>
              </a:extLst>
            </p:cNvPr>
            <p:cNvSpPr/>
            <p:nvPr/>
          </p:nvSpPr>
          <p:spPr>
            <a:xfrm rot="16200000">
              <a:off x="8975048" y="973985"/>
              <a:ext cx="1542420" cy="2542986"/>
            </a:xfrm>
            <a:prstGeom prst="bentUp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62D8108-BF51-4673-B877-34C1E8F8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37430" y="3103230"/>
              <a:ext cx="875400" cy="862269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8213A41-4F11-48BE-8433-833C9971C6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33191" y="3181760"/>
            <a:ext cx="508000" cy="50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C92A6-C0DF-45EE-931E-E58E8704BF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5673" y="3202791"/>
            <a:ext cx="599404" cy="5994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99E5486-4010-437F-8A82-2813CE0437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20645" y="2640622"/>
            <a:ext cx="648262" cy="6482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13DEC6-7BDE-48C2-9A00-A4AC7071F5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00446" y="4116578"/>
            <a:ext cx="552390" cy="589216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67548DFF-79EB-44FE-80AE-F9E1ABC841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40254" y="3348976"/>
            <a:ext cx="983615" cy="391353"/>
          </a:xfrm>
          <a:prstGeom prst="rect">
            <a:avLst/>
          </a:prstGeom>
        </p:spPr>
      </p:pic>
      <p:pic>
        <p:nvPicPr>
          <p:cNvPr id="47" name="Picture 4" descr="Image result for owasp zap">
            <a:extLst>
              <a:ext uri="{FF2B5EF4-FFF2-40B4-BE49-F238E27FC236}">
                <a16:creationId xmlns:a16="http://schemas.microsoft.com/office/drawing/2014/main" id="{31673D9D-78B8-4764-8A59-9917994E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76" y="2355512"/>
            <a:ext cx="536250" cy="5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mage result for app dynamics">
            <a:extLst>
              <a:ext uri="{FF2B5EF4-FFF2-40B4-BE49-F238E27FC236}">
                <a16:creationId xmlns:a16="http://schemas.microsoft.com/office/drawing/2014/main" id="{6DB2A0CF-EA8E-4B54-AC84-4693601F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315" y="2458070"/>
            <a:ext cx="64516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Image result for elk stack">
            <a:extLst>
              <a:ext uri="{FF2B5EF4-FFF2-40B4-BE49-F238E27FC236}">
                <a16:creationId xmlns:a16="http://schemas.microsoft.com/office/drawing/2014/main" id="{1160916B-8DD3-4906-9CAD-4A1003757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89" y="2670437"/>
            <a:ext cx="1004463" cy="3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jenkins logo">
            <a:extLst>
              <a:ext uri="{FF2B5EF4-FFF2-40B4-BE49-F238E27FC236}">
                <a16:creationId xmlns:a16="http://schemas.microsoft.com/office/drawing/2014/main" id="{C17C7F6D-BA64-4AFF-8AE8-F6EF4F7F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020" y="4756974"/>
            <a:ext cx="1946688" cy="134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uppet logo">
            <a:extLst>
              <a:ext uri="{FF2B5EF4-FFF2-40B4-BE49-F238E27FC236}">
                <a16:creationId xmlns:a16="http://schemas.microsoft.com/office/drawing/2014/main" id="{D4CD2161-DAF6-4CE6-B928-AD440F6F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76" y="5658998"/>
            <a:ext cx="1077716" cy="106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2037A3A-789C-4E32-84A6-377B177A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042" y="5689846"/>
            <a:ext cx="832378" cy="8860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11C36DB-5010-4DA6-B82B-C24873FB005C}"/>
              </a:ext>
            </a:extLst>
          </p:cNvPr>
          <p:cNvSpPr txBox="1"/>
          <p:nvPr/>
        </p:nvSpPr>
        <p:spPr>
          <a:xfrm>
            <a:off x="5925120" y="4017070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69B57C-6A29-4E5A-BC5D-A0A637080601}"/>
              </a:ext>
            </a:extLst>
          </p:cNvPr>
          <p:cNvSpPr txBox="1"/>
          <p:nvPr/>
        </p:nvSpPr>
        <p:spPr>
          <a:xfrm>
            <a:off x="7233467" y="4017069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ý</a:t>
            </a:r>
          </a:p>
        </p:txBody>
      </p:sp>
    </p:spTree>
    <p:extLst>
      <p:ext uri="{BB962C8B-B14F-4D97-AF65-F5344CB8AC3E}">
        <p14:creationId xmlns:p14="http://schemas.microsoft.com/office/powerpoint/2010/main" val="32131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4" grpId="0" animBg="1"/>
      <p:bldP spid="36" grpId="0" animBg="1"/>
      <p:bldP spid="37" grpId="0" animBg="1"/>
      <p:bldP spid="38" grpId="0" animBg="1"/>
      <p:bldP spid="51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36DB-780F-490E-866E-14FCC2BB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99C5-506C-4AD9-AE02-3B271075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Foundations for DevOps</a:t>
            </a:r>
          </a:p>
        </p:txBody>
      </p:sp>
    </p:spTree>
    <p:extLst>
      <p:ext uri="{BB962C8B-B14F-4D97-AF65-F5344CB8AC3E}">
        <p14:creationId xmlns:p14="http://schemas.microsoft.com/office/powerpoint/2010/main" val="113174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21B9-D217-4510-9C40-3BD72DAD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0C23-06EA-4BE1-AFEE-0B9286EA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  <a:p>
            <a:r>
              <a:rPr lang="en-US" dirty="0"/>
              <a:t>Organization</a:t>
            </a:r>
          </a:p>
          <a:p>
            <a:r>
              <a:rPr lang="en-US" dirty="0"/>
              <a:t>Agility</a:t>
            </a:r>
          </a:p>
          <a:p>
            <a:r>
              <a:rPr lang="en-US" dirty="0"/>
              <a:t>Discipline</a:t>
            </a:r>
          </a:p>
        </p:txBody>
      </p:sp>
    </p:spTree>
    <p:extLst>
      <p:ext uri="{BB962C8B-B14F-4D97-AF65-F5344CB8AC3E}">
        <p14:creationId xmlns:p14="http://schemas.microsoft.com/office/powerpoint/2010/main" val="230665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99E4C-209B-4475-B8BC-5819EDCE3EEC}"/>
              </a:ext>
            </a:extLst>
          </p:cNvPr>
          <p:cNvSpPr/>
          <p:nvPr/>
        </p:nvSpPr>
        <p:spPr>
          <a:xfrm>
            <a:off x="183542" y="580221"/>
            <a:ext cx="2159000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C8A6F-7CCB-46E2-B826-80903173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82" y="3651729"/>
            <a:ext cx="636120" cy="658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E6C8B-EA51-4A46-8626-C7696F93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2" y="1504061"/>
            <a:ext cx="636120" cy="67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382E6-CD40-4848-A8B1-58A1C015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82" y="2577895"/>
            <a:ext cx="636120" cy="67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1EB9C-DCF5-47D3-BA38-6B9EB1D9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82" y="4706961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D1C42-978D-45E5-AD34-F3E2CC16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82" y="5732501"/>
            <a:ext cx="1169640" cy="923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773E28-5775-43CD-B3E9-7EA8C46425D9}"/>
              </a:ext>
            </a:extLst>
          </p:cNvPr>
          <p:cNvSpPr/>
          <p:nvPr/>
        </p:nvSpPr>
        <p:spPr>
          <a:xfrm>
            <a:off x="9678724" y="580221"/>
            <a:ext cx="2159000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76EEE-E8C1-466E-B81F-4215AF4A4D95}"/>
              </a:ext>
            </a:extLst>
          </p:cNvPr>
          <p:cNvSpPr/>
          <p:nvPr/>
        </p:nvSpPr>
        <p:spPr>
          <a:xfrm>
            <a:off x="2420066" y="580221"/>
            <a:ext cx="7178041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D428D7-81A7-4B0A-B8D7-13B2E981FAD4}"/>
              </a:ext>
            </a:extLst>
          </p:cNvPr>
          <p:cNvGrpSpPr/>
          <p:nvPr/>
        </p:nvGrpSpPr>
        <p:grpSpPr>
          <a:xfrm>
            <a:off x="2588811" y="1297563"/>
            <a:ext cx="9112664" cy="5316679"/>
            <a:chOff x="2588811" y="1403581"/>
            <a:chExt cx="9112664" cy="53166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341FDC7-4311-454D-95A7-8F96509B1109}"/>
                </a:ext>
              </a:extLst>
            </p:cNvPr>
            <p:cNvGrpSpPr/>
            <p:nvPr/>
          </p:nvGrpSpPr>
          <p:grpSpPr>
            <a:xfrm>
              <a:off x="2588811" y="2651723"/>
              <a:ext cx="1710120" cy="1950551"/>
              <a:chOff x="2093254" y="1730698"/>
              <a:chExt cx="3549121" cy="404810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AF8680-B199-4AEC-9084-479A21F675E5}"/>
                  </a:ext>
                </a:extLst>
              </p:cNvPr>
              <p:cNvSpPr/>
              <p:nvPr/>
            </p:nvSpPr>
            <p:spPr>
              <a:xfrm>
                <a:off x="2093254" y="2229679"/>
                <a:ext cx="3549121" cy="3549121"/>
              </a:xfrm>
              <a:prstGeom prst="ellipse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C9A59C6-4250-4B34-8AC9-A6297FB31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5469" y="3001771"/>
                <a:ext cx="636120" cy="67716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7257DEC-09F2-4C6D-9887-2305B3CE6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8122" y="3779767"/>
                <a:ext cx="636120" cy="67716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A8D4252-683A-4880-99DC-98B5496A5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3989" y="3001771"/>
                <a:ext cx="636120" cy="67716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512D1FC-75AE-45B8-97A1-788AB12EA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20000"/>
              </a:blip>
              <a:stretch>
                <a:fillRect/>
              </a:stretch>
            </p:blipFill>
            <p:spPr>
              <a:xfrm>
                <a:off x="3469998" y="1730698"/>
                <a:ext cx="636120" cy="67716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EFC75D1-F5FE-4E00-BEE2-C788CF5FD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6379" y="2065278"/>
                <a:ext cx="636120" cy="67716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37D81EA-B2B7-40C1-A7DE-A72938401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5469" y="4621328"/>
                <a:ext cx="636120" cy="67716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127A684-49D8-4FA9-AF51-36273D2F2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3989" y="4621656"/>
                <a:ext cx="636120" cy="67716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03EED37-9B72-427F-95F2-E368AA2A1E04}"/>
                </a:ext>
              </a:extLst>
            </p:cNvPr>
            <p:cNvGrpSpPr/>
            <p:nvPr/>
          </p:nvGrpSpPr>
          <p:grpSpPr>
            <a:xfrm>
              <a:off x="4215001" y="3606659"/>
              <a:ext cx="937003" cy="1312724"/>
              <a:chOff x="4215001" y="3606659"/>
              <a:chExt cx="937003" cy="131272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923EE12-040D-4E3A-8354-3673D7857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8004" y="4440583"/>
                <a:ext cx="684000" cy="478800"/>
              </a:xfrm>
              <a:prstGeom prst="rect">
                <a:avLst/>
              </a:prstGeom>
            </p:spPr>
          </p:pic>
          <p:sp>
            <p:nvSpPr>
              <p:cNvPr id="23" name="Arrow: Bent 22">
                <a:extLst>
                  <a:ext uri="{FF2B5EF4-FFF2-40B4-BE49-F238E27FC236}">
                    <a16:creationId xmlns:a16="http://schemas.microsoft.com/office/drawing/2014/main" id="{04EB1120-DE88-497B-91B5-0763CF1D3389}"/>
                  </a:ext>
                </a:extLst>
              </p:cNvPr>
              <p:cNvSpPr/>
              <p:nvPr/>
            </p:nvSpPr>
            <p:spPr>
              <a:xfrm rot="5400000">
                <a:off x="4170192" y="3651468"/>
                <a:ext cx="795131" cy="705514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5F0307-7FFF-4BC9-B0E7-8C6F8B3F8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5029544" y="4177503"/>
              <a:ext cx="4856577" cy="10565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6A1C7F2-CD67-4F58-BF80-CAC51297F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6974" y="5776761"/>
              <a:ext cx="806584" cy="85862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C1A601-FCD9-4BE5-830C-58BDD3F98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09236" y="3934584"/>
              <a:ext cx="995220" cy="15424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6D3020-8015-4622-88A4-2901BF148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0228" y="3934584"/>
              <a:ext cx="995220" cy="15424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9EAD7F1-DD4E-4413-8796-0D6B68A06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8085" y="3946294"/>
              <a:ext cx="995220" cy="15424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ADEFE92-AB5D-433B-9751-502C6792D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41893" y="3952844"/>
              <a:ext cx="995220" cy="1542420"/>
            </a:xfrm>
            <a:prstGeom prst="rect">
              <a:avLst/>
            </a:prstGeom>
          </p:spPr>
        </p:pic>
        <p:sp>
          <p:nvSpPr>
            <p:cNvPr id="31" name="Arrow: Bent-Up 30">
              <a:extLst>
                <a:ext uri="{FF2B5EF4-FFF2-40B4-BE49-F238E27FC236}">
                  <a16:creationId xmlns:a16="http://schemas.microsoft.com/office/drawing/2014/main" id="{D420129F-DC2A-4B15-8CB8-A7073F855C43}"/>
                </a:ext>
              </a:extLst>
            </p:cNvPr>
            <p:cNvSpPr/>
            <p:nvPr/>
          </p:nvSpPr>
          <p:spPr>
            <a:xfrm rot="16200000">
              <a:off x="4580401" y="1630240"/>
              <a:ext cx="2109163" cy="1710118"/>
            </a:xfrm>
            <a:prstGeom prst="bentUp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Bent-Up 31">
              <a:extLst>
                <a:ext uri="{FF2B5EF4-FFF2-40B4-BE49-F238E27FC236}">
                  <a16:creationId xmlns:a16="http://schemas.microsoft.com/office/drawing/2014/main" id="{2E48ECA0-5166-45CC-9134-EA1923869DD0}"/>
                </a:ext>
              </a:extLst>
            </p:cNvPr>
            <p:cNvSpPr/>
            <p:nvPr/>
          </p:nvSpPr>
          <p:spPr>
            <a:xfrm rot="16200000">
              <a:off x="5845686" y="1603104"/>
              <a:ext cx="2109163" cy="1710118"/>
            </a:xfrm>
            <a:prstGeom prst="bent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DCCA9A40-CC05-48F6-95A9-D316914CBC0E}"/>
                </a:ext>
              </a:extLst>
            </p:cNvPr>
            <p:cNvSpPr/>
            <p:nvPr/>
          </p:nvSpPr>
          <p:spPr>
            <a:xfrm rot="16200000">
              <a:off x="7087272" y="1624724"/>
              <a:ext cx="2109163" cy="1710118"/>
            </a:xfrm>
            <a:prstGeom prst="bent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DA29875-1B7C-4E1A-A081-9E0FCFAE375B}"/>
                </a:ext>
              </a:extLst>
            </p:cNvPr>
            <p:cNvGrpSpPr/>
            <p:nvPr/>
          </p:nvGrpSpPr>
          <p:grpSpPr>
            <a:xfrm>
              <a:off x="8474765" y="1474268"/>
              <a:ext cx="2838065" cy="2491231"/>
              <a:chOff x="8474765" y="1474268"/>
              <a:chExt cx="2838065" cy="2491231"/>
            </a:xfrm>
          </p:grpSpPr>
          <p:sp>
            <p:nvSpPr>
              <p:cNvPr id="35" name="Arrow: Bent-Up 34">
                <a:extLst>
                  <a:ext uri="{FF2B5EF4-FFF2-40B4-BE49-F238E27FC236}">
                    <a16:creationId xmlns:a16="http://schemas.microsoft.com/office/drawing/2014/main" id="{29E34F91-DAC7-437D-96E5-8E2C51F2AE2A}"/>
                  </a:ext>
                </a:extLst>
              </p:cNvPr>
              <p:cNvSpPr/>
              <p:nvPr/>
            </p:nvSpPr>
            <p:spPr>
              <a:xfrm rot="16200000">
                <a:off x="8975048" y="973985"/>
                <a:ext cx="1542420" cy="2542986"/>
              </a:xfrm>
              <a:prstGeom prst="bentUp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B4FEDE2-C733-4020-BD25-FB9768ECE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7430" y="3103230"/>
                <a:ext cx="875400" cy="862269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ED1DA45-E2D6-4F32-905C-F969B9AF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33191" y="3181760"/>
              <a:ext cx="508000" cy="508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C39F698-4ABF-47FF-A0F9-E53F0019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75673" y="3202791"/>
              <a:ext cx="599404" cy="59940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D4A6DD-1CA4-4252-A738-06D254E0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20645" y="2640622"/>
              <a:ext cx="648262" cy="64826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A30D5A-4116-4BEF-9735-1048C2248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00446" y="4116578"/>
              <a:ext cx="552390" cy="589216"/>
            </a:xfrm>
            <a:prstGeom prst="rect">
              <a:avLst/>
            </a:prstGeom>
          </p:spPr>
        </p:pic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C0693505-0351-428D-8A14-0512B6F87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040254" y="3348976"/>
              <a:ext cx="983615" cy="391353"/>
            </a:xfrm>
            <a:prstGeom prst="rect">
              <a:avLst/>
            </a:prstGeom>
          </p:spPr>
        </p:pic>
        <p:pic>
          <p:nvPicPr>
            <p:cNvPr id="42" name="Picture 4" descr="Image result for owasp zap">
              <a:extLst>
                <a:ext uri="{FF2B5EF4-FFF2-40B4-BE49-F238E27FC236}">
                  <a16:creationId xmlns:a16="http://schemas.microsoft.com/office/drawing/2014/main" id="{DBB9D9AD-762A-4872-9E8C-EBA278DBD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876" y="2355512"/>
              <a:ext cx="536250" cy="53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Image result for app dynamics">
              <a:extLst>
                <a:ext uri="{FF2B5EF4-FFF2-40B4-BE49-F238E27FC236}">
                  <a16:creationId xmlns:a16="http://schemas.microsoft.com/office/drawing/2014/main" id="{40231181-977E-4229-8A24-8B9C54212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6315" y="2458070"/>
              <a:ext cx="645160" cy="645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Image result for elk stack">
              <a:extLst>
                <a:ext uri="{FF2B5EF4-FFF2-40B4-BE49-F238E27FC236}">
                  <a16:creationId xmlns:a16="http://schemas.microsoft.com/office/drawing/2014/main" id="{4A6780ED-B96E-4641-BAFE-F8C302DC9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189" y="2670437"/>
              <a:ext cx="1004463" cy="356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jenkins logo">
              <a:extLst>
                <a:ext uri="{FF2B5EF4-FFF2-40B4-BE49-F238E27FC236}">
                  <a16:creationId xmlns:a16="http://schemas.microsoft.com/office/drawing/2014/main" id="{8EB66E54-0AC0-4C9D-BC77-930E73F62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8020" y="4756974"/>
              <a:ext cx="1946688" cy="1340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Image result for puppet logo">
              <a:extLst>
                <a:ext uri="{FF2B5EF4-FFF2-40B4-BE49-F238E27FC236}">
                  <a16:creationId xmlns:a16="http://schemas.microsoft.com/office/drawing/2014/main" id="{0FEB7314-9F89-42EC-839C-80F405764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776" y="5658998"/>
              <a:ext cx="1077716" cy="1061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432C70D-99A4-443E-8A71-AA32BC778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6042" y="5689846"/>
              <a:ext cx="832378" cy="88608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2C1E81-E6E6-4FDB-ADC5-5A1996974469}"/>
                </a:ext>
              </a:extLst>
            </p:cNvPr>
            <p:cNvSpPr txBox="1"/>
            <p:nvPr/>
          </p:nvSpPr>
          <p:spPr>
            <a:xfrm>
              <a:off x="5925120" y="4017070"/>
              <a:ext cx="6880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Wingdings" panose="05000000000000000000" pitchFamily="2" charset="2"/>
                </a:rPr>
                <a:t>þ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9C2914-9E2F-488F-9827-F903DAA2E3C5}"/>
                </a:ext>
              </a:extLst>
            </p:cNvPr>
            <p:cNvSpPr txBox="1"/>
            <p:nvPr/>
          </p:nvSpPr>
          <p:spPr>
            <a:xfrm>
              <a:off x="7233467" y="4017069"/>
              <a:ext cx="6880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latin typeface="Wingdings" panose="05000000000000000000" pitchFamily="2" charset="2"/>
                </a:rPr>
                <a:t>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245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8D766AB-2064-42CC-B042-6EC0A7077F35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9" y="688043"/>
            <a:ext cx="10766023" cy="60343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3410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13E6-5925-48A6-9B8A-B62CC29F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6925D-19AD-40AA-9CCB-3609F23A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971800"/>
            <a:ext cx="2921254" cy="1828800"/>
          </a:xfrm>
        </p:spPr>
        <p:txBody>
          <a:bodyPr/>
          <a:lstStyle/>
          <a:p>
            <a:r>
              <a:rPr lang="en-US" dirty="0"/>
              <a:t>Overview: The CASA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44D58-11BC-429F-99B2-6B5A11BC05D4}"/>
              </a:ext>
            </a:extLst>
          </p:cNvPr>
          <p:cNvGrpSpPr/>
          <p:nvPr/>
        </p:nvGrpSpPr>
        <p:grpSpPr>
          <a:xfrm>
            <a:off x="5410726" y="2226906"/>
            <a:ext cx="5078427" cy="2903273"/>
            <a:chOff x="5336689" y="1891749"/>
            <a:chExt cx="5078427" cy="29032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8C5930-5BBF-4BD1-A6BB-24CEBAB9153E}"/>
                </a:ext>
              </a:extLst>
            </p:cNvPr>
            <p:cNvSpPr/>
            <p:nvPr/>
          </p:nvSpPr>
          <p:spPr>
            <a:xfrm>
              <a:off x="6863617" y="4355225"/>
              <a:ext cx="1998133" cy="4397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26539-5BB8-4B4C-B618-E11382EB782E}"/>
                </a:ext>
              </a:extLst>
            </p:cNvPr>
            <p:cNvSpPr/>
            <p:nvPr/>
          </p:nvSpPr>
          <p:spPr>
            <a:xfrm rot="16200000">
              <a:off x="5630623" y="3128458"/>
              <a:ext cx="1998133" cy="4397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208808-CCEE-4614-B8CE-3651FE1694CF}"/>
                </a:ext>
              </a:extLst>
            </p:cNvPr>
            <p:cNvSpPr/>
            <p:nvPr/>
          </p:nvSpPr>
          <p:spPr>
            <a:xfrm rot="16200000">
              <a:off x="8081549" y="3136261"/>
              <a:ext cx="1998133" cy="4397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97B130-2316-43B6-89DB-1CA750800D25}"/>
                </a:ext>
              </a:extLst>
            </p:cNvPr>
            <p:cNvSpPr/>
            <p:nvPr/>
          </p:nvSpPr>
          <p:spPr>
            <a:xfrm>
              <a:off x="6862583" y="1891749"/>
              <a:ext cx="1998133" cy="439797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CB7630-3729-4F7E-9CF6-7D8A59781D11}"/>
                </a:ext>
              </a:extLst>
            </p:cNvPr>
            <p:cNvSpPr/>
            <p:nvPr/>
          </p:nvSpPr>
          <p:spPr>
            <a:xfrm>
              <a:off x="5336689" y="2382128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2FAFDC-4529-4B9A-B364-AD63C7303107}"/>
                </a:ext>
              </a:extLst>
            </p:cNvPr>
            <p:cNvSpPr/>
            <p:nvPr/>
          </p:nvSpPr>
          <p:spPr>
            <a:xfrm>
              <a:off x="5360157" y="3678364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9D20B7-89B0-450C-92B8-48556689991A}"/>
                </a:ext>
              </a:extLst>
            </p:cNvPr>
            <p:cNvSpPr/>
            <p:nvPr/>
          </p:nvSpPr>
          <p:spPr>
            <a:xfrm>
              <a:off x="9521910" y="2352450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C42D0C-FD00-4EA6-885C-F41DFB8F4765}"/>
                </a:ext>
              </a:extLst>
            </p:cNvPr>
            <p:cNvSpPr/>
            <p:nvPr/>
          </p:nvSpPr>
          <p:spPr>
            <a:xfrm>
              <a:off x="9545378" y="3648686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FFCD78-3E6D-452F-B326-8E63A42FE3D9}"/>
                </a:ext>
              </a:extLst>
            </p:cNvPr>
            <p:cNvSpPr/>
            <p:nvPr/>
          </p:nvSpPr>
          <p:spPr>
            <a:xfrm>
              <a:off x="6863617" y="2341485"/>
              <a:ext cx="1998133" cy="199813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00FCCF-A6A3-470B-B06B-D279A4A45409}"/>
              </a:ext>
            </a:extLst>
          </p:cNvPr>
          <p:cNvSpPr txBox="1"/>
          <p:nvPr/>
        </p:nvSpPr>
        <p:spPr>
          <a:xfrm>
            <a:off x="7118572" y="2838085"/>
            <a:ext cx="16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39AE3E-75AA-439F-A54A-A24CB916C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357" y="3419333"/>
            <a:ext cx="752043" cy="7505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D7C9A43-7FAD-4770-88CC-F78F153324F4}"/>
              </a:ext>
            </a:extLst>
          </p:cNvPr>
          <p:cNvGrpSpPr/>
          <p:nvPr/>
        </p:nvGrpSpPr>
        <p:grpSpPr>
          <a:xfrm>
            <a:off x="7099810" y="4657541"/>
            <a:ext cx="1835977" cy="461665"/>
            <a:chOff x="7025773" y="4322384"/>
            <a:chExt cx="1835977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DED249-F6A8-4087-97EB-8B163D4847DB}"/>
                </a:ext>
              </a:extLst>
            </p:cNvPr>
            <p:cNvSpPr txBox="1"/>
            <p:nvPr/>
          </p:nvSpPr>
          <p:spPr>
            <a:xfrm>
              <a:off x="7225455" y="4322384"/>
              <a:ext cx="1636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DOMAIN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E6A319-1229-439F-9A31-568BF1FB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5773" y="4412243"/>
              <a:ext cx="199682" cy="36275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BD7F55-FEA9-48A5-8480-4B469478BEF7}"/>
              </a:ext>
            </a:extLst>
          </p:cNvPr>
          <p:cNvGrpSpPr/>
          <p:nvPr/>
        </p:nvGrpSpPr>
        <p:grpSpPr>
          <a:xfrm>
            <a:off x="6512545" y="2684446"/>
            <a:ext cx="2851036" cy="1998134"/>
            <a:chOff x="6438508" y="2349289"/>
            <a:chExt cx="2851036" cy="199813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7FC145-DB63-407F-A6E5-E2609AD01223}"/>
                </a:ext>
              </a:extLst>
            </p:cNvPr>
            <p:cNvGrpSpPr/>
            <p:nvPr/>
          </p:nvGrpSpPr>
          <p:grpSpPr>
            <a:xfrm>
              <a:off x="6438508" y="2349289"/>
              <a:ext cx="400110" cy="1998134"/>
              <a:chOff x="6438508" y="2349289"/>
              <a:chExt cx="400110" cy="199813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17BEA0-3461-4108-9215-AC27D1AF6A4E}"/>
                  </a:ext>
                </a:extLst>
              </p:cNvPr>
              <p:cNvSpPr txBox="1"/>
              <p:nvPr/>
            </p:nvSpPr>
            <p:spPr>
              <a:xfrm rot="16200000">
                <a:off x="5808676" y="2979121"/>
                <a:ext cx="1659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CONTRACT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5962096-47E9-4D4C-96D1-0BF32C1C2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0798" y="3940227"/>
                <a:ext cx="319851" cy="407196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A8F06-2857-4CAA-B12C-F34F85232EC8}"/>
                </a:ext>
              </a:extLst>
            </p:cNvPr>
            <p:cNvGrpSpPr/>
            <p:nvPr/>
          </p:nvGrpSpPr>
          <p:grpSpPr>
            <a:xfrm>
              <a:off x="8889434" y="2357092"/>
              <a:ext cx="400110" cy="1990331"/>
              <a:chOff x="8889434" y="2357092"/>
              <a:chExt cx="400110" cy="19903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B02DCA-8436-44B5-A5BD-ACAD9B096800}"/>
                  </a:ext>
                </a:extLst>
              </p:cNvPr>
              <p:cNvSpPr txBox="1"/>
              <p:nvPr/>
            </p:nvSpPr>
            <p:spPr>
              <a:xfrm rot="16200000">
                <a:off x="8263503" y="2983023"/>
                <a:ext cx="1651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CONTRACT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6F4AE9-B6C0-4B7F-826F-AC5DAE0DD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47367" y="3940227"/>
                <a:ext cx="319851" cy="407196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EDE368-7C23-4758-81C9-14217EF4778F}"/>
              </a:ext>
            </a:extLst>
          </p:cNvPr>
          <p:cNvSpPr txBox="1"/>
          <p:nvPr/>
        </p:nvSpPr>
        <p:spPr>
          <a:xfrm>
            <a:off x="8340268" y="5144160"/>
            <a:ext cx="23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Domain Driven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1F9CA-CB05-41DA-8E66-DC0CE2CD7434}"/>
              </a:ext>
            </a:extLst>
          </p:cNvPr>
          <p:cNvSpPr txBox="1"/>
          <p:nvPr/>
        </p:nvSpPr>
        <p:spPr>
          <a:xfrm>
            <a:off x="5163086" y="4896526"/>
            <a:ext cx="146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B07BD7"/>
                </a:solidFill>
              </a:rPr>
              <a:t>Contract First</a:t>
            </a:r>
            <a:br>
              <a:rPr lang="en-US" b="1" i="1" dirty="0">
                <a:solidFill>
                  <a:srgbClr val="B07BD7"/>
                </a:solidFill>
              </a:rPr>
            </a:br>
            <a:r>
              <a:rPr lang="en-US" b="1" i="1" dirty="0">
                <a:solidFill>
                  <a:srgbClr val="B07BD7"/>
                </a:solidFill>
              </a:rPr>
              <a:t>Development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A30608-FBC9-41C5-B229-706B9DC06F8B}"/>
              </a:ext>
            </a:extLst>
          </p:cNvPr>
          <p:cNvGrpSpPr/>
          <p:nvPr/>
        </p:nvGrpSpPr>
        <p:grpSpPr>
          <a:xfrm>
            <a:off x="4409478" y="1973868"/>
            <a:ext cx="6931292" cy="2720541"/>
            <a:chOff x="4335441" y="1638711"/>
            <a:chExt cx="6931292" cy="272054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CAFD3A-A115-4FD3-BD4C-262A4F41EF0F}"/>
                </a:ext>
              </a:extLst>
            </p:cNvPr>
            <p:cNvSpPr/>
            <p:nvPr/>
          </p:nvSpPr>
          <p:spPr>
            <a:xfrm>
              <a:off x="5336689" y="2382128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0C8C3C-B4A1-4384-B3D5-7535E811B80B}"/>
                </a:ext>
              </a:extLst>
            </p:cNvPr>
            <p:cNvSpPr/>
            <p:nvPr/>
          </p:nvSpPr>
          <p:spPr>
            <a:xfrm>
              <a:off x="5360157" y="3678364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46FDFA-B39F-41D8-9558-7E9D94ADFF42}"/>
                </a:ext>
              </a:extLst>
            </p:cNvPr>
            <p:cNvSpPr/>
            <p:nvPr/>
          </p:nvSpPr>
          <p:spPr>
            <a:xfrm>
              <a:off x="9521910" y="2352450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18816D-4B8E-4261-87B0-E8CB188985FC}"/>
                </a:ext>
              </a:extLst>
            </p:cNvPr>
            <p:cNvSpPr/>
            <p:nvPr/>
          </p:nvSpPr>
          <p:spPr>
            <a:xfrm>
              <a:off x="9545378" y="3648686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098A22-4BBA-481A-8C47-0377A2EB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3951" y="2632648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66CF70-1E34-432F-9F29-341D0C2F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7419" y="3928884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F8F475D-BB47-4D8C-B5E4-7953A860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9172" y="2602970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3BA924-8B0C-4BA2-9258-6DC758C7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2640" y="3899206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sp>
          <p:nvSpPr>
            <p:cNvPr id="38" name="Can 39">
              <a:extLst>
                <a:ext uri="{FF2B5EF4-FFF2-40B4-BE49-F238E27FC236}">
                  <a16:creationId xmlns:a16="http://schemas.microsoft.com/office/drawing/2014/main" id="{376CF96F-EA70-44C6-B447-D5545D638940}"/>
                </a:ext>
              </a:extLst>
            </p:cNvPr>
            <p:cNvSpPr/>
            <p:nvPr/>
          </p:nvSpPr>
          <p:spPr>
            <a:xfrm>
              <a:off x="10576222" y="2382128"/>
              <a:ext cx="561133" cy="537812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8B94A2-59AC-41F8-919A-17A6AAEF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024" y="2433594"/>
              <a:ext cx="651933" cy="68445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32DFFBA-E645-450F-8A7E-F972BBE7F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7199" y="3746627"/>
              <a:ext cx="690033" cy="61262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810C76-48E8-498C-9A75-A72676316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4433" y="3746627"/>
              <a:ext cx="622300" cy="5661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AA7DA-81CD-4977-97B7-372F9405814B}"/>
                </a:ext>
              </a:extLst>
            </p:cNvPr>
            <p:cNvSpPr txBox="1"/>
            <p:nvPr/>
          </p:nvSpPr>
          <p:spPr>
            <a:xfrm>
              <a:off x="4335441" y="1638711"/>
              <a:ext cx="1904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tx1">
                      <a:lumMod val="65000"/>
                    </a:schemeClr>
                  </a:solidFill>
                </a:rPr>
                <a:t>Adapter-based</a:t>
              </a:r>
            </a:p>
            <a:p>
              <a:r>
                <a:rPr lang="en-US" b="1" i="1" dirty="0">
                  <a:solidFill>
                    <a:schemeClr val="tx1">
                      <a:lumMod val="65000"/>
                    </a:schemeClr>
                  </a:solidFill>
                </a:rPr>
                <a:t>Boundaries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5CF8F7-C553-4BE5-917A-F3E24775824A}"/>
              </a:ext>
            </a:extLst>
          </p:cNvPr>
          <p:cNvGrpSpPr/>
          <p:nvPr/>
        </p:nvGrpSpPr>
        <p:grpSpPr>
          <a:xfrm>
            <a:off x="7051659" y="2194065"/>
            <a:ext cx="1883094" cy="523220"/>
            <a:chOff x="6977622" y="1858908"/>
            <a:chExt cx="1883094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B4A30-CC4A-455F-AA19-7B336C3EFBA4}"/>
                </a:ext>
              </a:extLst>
            </p:cNvPr>
            <p:cNvSpPr txBox="1"/>
            <p:nvPr/>
          </p:nvSpPr>
          <p:spPr>
            <a:xfrm>
              <a:off x="7621339" y="1858908"/>
              <a:ext cx="1239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TESTS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58BA7DF-25C6-4856-B94E-4CC41434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7622" y="2018140"/>
              <a:ext cx="247833" cy="24734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B49715B-D6D7-4F96-ADFB-A0E4B733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5107" y="1935010"/>
              <a:ext cx="381162" cy="37341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F8D67DA-C084-4028-A06D-0965B05ACACA}"/>
              </a:ext>
            </a:extLst>
          </p:cNvPr>
          <p:cNvSpPr txBox="1"/>
          <p:nvPr/>
        </p:nvSpPr>
        <p:spPr>
          <a:xfrm>
            <a:off x="6895189" y="1224004"/>
            <a:ext cx="1346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9933"/>
                </a:solidFill>
              </a:rPr>
              <a:t>Test Driven/</a:t>
            </a:r>
          </a:p>
          <a:p>
            <a:r>
              <a:rPr lang="en-US" b="1" i="1" dirty="0">
                <a:solidFill>
                  <a:srgbClr val="FF9933"/>
                </a:solidFill>
              </a:rPr>
              <a:t>Test Early</a:t>
            </a:r>
            <a:br>
              <a:rPr lang="en-US" b="1" i="1" dirty="0">
                <a:solidFill>
                  <a:srgbClr val="FF9933"/>
                </a:solidFill>
              </a:rPr>
            </a:br>
            <a:r>
              <a:rPr lang="en-US" b="1" i="1" dirty="0">
                <a:solidFill>
                  <a:srgbClr val="FF9933"/>
                </a:solidFill>
              </a:rPr>
              <a:t>Approach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ADFB5B-5263-4685-BA08-127E204C4194}"/>
              </a:ext>
            </a:extLst>
          </p:cNvPr>
          <p:cNvSpPr txBox="1"/>
          <p:nvPr/>
        </p:nvSpPr>
        <p:spPr>
          <a:xfrm>
            <a:off x="8382541" y="108694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TDD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BEEBA4-2C19-4E07-B485-F2DFFCB176AC}"/>
              </a:ext>
            </a:extLst>
          </p:cNvPr>
          <p:cNvSpPr txBox="1"/>
          <p:nvPr/>
        </p:nvSpPr>
        <p:spPr>
          <a:xfrm>
            <a:off x="8527704" y="1546885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ATDD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9FF357-AA31-402A-8296-73C26A9FFD98}"/>
              </a:ext>
            </a:extLst>
          </p:cNvPr>
          <p:cNvSpPr txBox="1"/>
          <p:nvPr/>
        </p:nvSpPr>
        <p:spPr>
          <a:xfrm>
            <a:off x="9027465" y="123356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405216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13E6-5925-48A6-9B8A-B62CC29F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6925D-19AD-40AA-9CCB-3609F23A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971800"/>
            <a:ext cx="2921254" cy="1828800"/>
          </a:xfrm>
        </p:spPr>
        <p:txBody>
          <a:bodyPr/>
          <a:lstStyle/>
          <a:p>
            <a:r>
              <a:rPr lang="en-US" dirty="0"/>
              <a:t>Overview: The CASA Model</a:t>
            </a: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EC39930A-04B5-4BA3-AA1C-3F2A0DB58F95}"/>
              </a:ext>
            </a:extLst>
          </p:cNvPr>
          <p:cNvSpPr/>
          <p:nvPr/>
        </p:nvSpPr>
        <p:spPr>
          <a:xfrm>
            <a:off x="4330689" y="491066"/>
            <a:ext cx="3310466" cy="2633134"/>
          </a:xfrm>
          <a:prstGeom prst="hexagon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2C018C8-30A7-4352-A6E4-2FF2F76F4EBA}"/>
              </a:ext>
            </a:extLst>
          </p:cNvPr>
          <p:cNvSpPr/>
          <p:nvPr/>
        </p:nvSpPr>
        <p:spPr>
          <a:xfrm>
            <a:off x="5025310" y="829733"/>
            <a:ext cx="1998133" cy="199813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52F2725-42C9-4D44-BEA4-CC61251E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54" y="1453517"/>
            <a:ext cx="752043" cy="7505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44E210F-3F44-498E-8E00-AC8884CC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30" y="1077713"/>
            <a:ext cx="277284" cy="1668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9013329-5FBF-4B08-8406-48D42607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30" y="2356855"/>
            <a:ext cx="277284" cy="1668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7686FB9-A24A-4900-9ECC-04DC4F0A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12" y="1103322"/>
            <a:ext cx="277284" cy="166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654F718-12CF-402F-B5C3-58F89322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12" y="2382464"/>
            <a:ext cx="277284" cy="166888"/>
          </a:xfrm>
          <a:prstGeom prst="rect">
            <a:avLst/>
          </a:prstGeom>
        </p:spPr>
      </p:pic>
      <p:pic>
        <p:nvPicPr>
          <p:cNvPr id="2050" name="Picture 2" descr="Image result for clean architecture">
            <a:extLst>
              <a:ext uri="{FF2B5EF4-FFF2-40B4-BE49-F238E27FC236}">
                <a16:creationId xmlns:a16="http://schemas.microsoft.com/office/drawing/2014/main" id="{BC1865F2-2B51-4756-AE99-406108344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t="3557" r="12522" b="5296"/>
          <a:stretch/>
        </p:blipFill>
        <p:spPr bwMode="auto">
          <a:xfrm>
            <a:off x="7671001" y="1564640"/>
            <a:ext cx="3962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nion architecture">
            <a:extLst>
              <a:ext uri="{FF2B5EF4-FFF2-40B4-BE49-F238E27FC236}">
                <a16:creationId xmlns:a16="http://schemas.microsoft.com/office/drawing/2014/main" id="{91F1EC31-3D8C-4995-9E81-EB2F50A4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77" y="3576637"/>
            <a:ext cx="3549122" cy="30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21B9-D217-4510-9C40-3BD72DAD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0C23-06EA-4BE1-AFEE-0B9286EA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  <a:p>
            <a:r>
              <a:rPr lang="en-US" dirty="0"/>
              <a:t>What is DevOps?</a:t>
            </a:r>
          </a:p>
          <a:p>
            <a:r>
              <a:rPr lang="en-US" dirty="0"/>
              <a:t>What is DevOps Really?</a:t>
            </a:r>
          </a:p>
          <a:p>
            <a:r>
              <a:rPr lang="en-US" dirty="0"/>
              <a:t>Back to Basics</a:t>
            </a:r>
          </a:p>
          <a:p>
            <a:r>
              <a:rPr lang="en-US" dirty="0"/>
              <a:t>Planning the Pipeline</a:t>
            </a:r>
          </a:p>
          <a:p>
            <a:r>
              <a:rPr lang="en-US" dirty="0"/>
              <a:t>Wrap 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83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13E6-5925-48A6-9B8A-B62CC29F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6925D-19AD-40AA-9CCB-3609F23A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971800"/>
            <a:ext cx="2921254" cy="1828800"/>
          </a:xfrm>
        </p:spPr>
        <p:txBody>
          <a:bodyPr/>
          <a:lstStyle/>
          <a:p>
            <a:r>
              <a:rPr lang="en-US" dirty="0"/>
              <a:t>Overview: The CASA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444D58-11BC-429F-99B2-6B5A11BC05D4}"/>
              </a:ext>
            </a:extLst>
          </p:cNvPr>
          <p:cNvGrpSpPr/>
          <p:nvPr/>
        </p:nvGrpSpPr>
        <p:grpSpPr>
          <a:xfrm>
            <a:off x="5410726" y="2226906"/>
            <a:ext cx="5078427" cy="2903273"/>
            <a:chOff x="5336689" y="1891749"/>
            <a:chExt cx="5078427" cy="29032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8C5930-5BBF-4BD1-A6BB-24CEBAB9153E}"/>
                </a:ext>
              </a:extLst>
            </p:cNvPr>
            <p:cNvSpPr/>
            <p:nvPr/>
          </p:nvSpPr>
          <p:spPr>
            <a:xfrm>
              <a:off x="6863617" y="4355225"/>
              <a:ext cx="1998133" cy="43979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26539-5BB8-4B4C-B618-E11382EB782E}"/>
                </a:ext>
              </a:extLst>
            </p:cNvPr>
            <p:cNvSpPr/>
            <p:nvPr/>
          </p:nvSpPr>
          <p:spPr>
            <a:xfrm rot="16200000">
              <a:off x="5630623" y="3128458"/>
              <a:ext cx="1998133" cy="4397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208808-CCEE-4614-B8CE-3651FE1694CF}"/>
                </a:ext>
              </a:extLst>
            </p:cNvPr>
            <p:cNvSpPr/>
            <p:nvPr/>
          </p:nvSpPr>
          <p:spPr>
            <a:xfrm rot="16200000">
              <a:off x="8081549" y="3136261"/>
              <a:ext cx="1998133" cy="4397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97B130-2316-43B6-89DB-1CA750800D25}"/>
                </a:ext>
              </a:extLst>
            </p:cNvPr>
            <p:cNvSpPr/>
            <p:nvPr/>
          </p:nvSpPr>
          <p:spPr>
            <a:xfrm>
              <a:off x="6862583" y="1891749"/>
              <a:ext cx="1998133" cy="439797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CB7630-3729-4F7E-9CF6-7D8A59781D11}"/>
                </a:ext>
              </a:extLst>
            </p:cNvPr>
            <p:cNvSpPr/>
            <p:nvPr/>
          </p:nvSpPr>
          <p:spPr>
            <a:xfrm>
              <a:off x="5336689" y="2382128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2FAFDC-4529-4B9A-B364-AD63C7303107}"/>
                </a:ext>
              </a:extLst>
            </p:cNvPr>
            <p:cNvSpPr/>
            <p:nvPr/>
          </p:nvSpPr>
          <p:spPr>
            <a:xfrm>
              <a:off x="5360157" y="3678364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9D20B7-89B0-450C-92B8-48556689991A}"/>
                </a:ext>
              </a:extLst>
            </p:cNvPr>
            <p:cNvSpPr/>
            <p:nvPr/>
          </p:nvSpPr>
          <p:spPr>
            <a:xfrm>
              <a:off x="9521910" y="2352450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C42D0C-FD00-4EA6-885C-F41DFB8F4765}"/>
                </a:ext>
              </a:extLst>
            </p:cNvPr>
            <p:cNvSpPr/>
            <p:nvPr/>
          </p:nvSpPr>
          <p:spPr>
            <a:xfrm>
              <a:off x="9545378" y="3648686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FFCD78-3E6D-452F-B326-8E63A42FE3D9}"/>
                </a:ext>
              </a:extLst>
            </p:cNvPr>
            <p:cNvSpPr/>
            <p:nvPr/>
          </p:nvSpPr>
          <p:spPr>
            <a:xfrm>
              <a:off x="6863617" y="2341485"/>
              <a:ext cx="1998133" cy="199813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00FCCF-A6A3-470B-B06B-D279A4A45409}"/>
              </a:ext>
            </a:extLst>
          </p:cNvPr>
          <p:cNvSpPr txBox="1"/>
          <p:nvPr/>
        </p:nvSpPr>
        <p:spPr>
          <a:xfrm>
            <a:off x="7118572" y="2838085"/>
            <a:ext cx="163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39AE3E-75AA-439F-A54A-A24CB916C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357" y="3419333"/>
            <a:ext cx="752043" cy="7505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D7C9A43-7FAD-4770-88CC-F78F153324F4}"/>
              </a:ext>
            </a:extLst>
          </p:cNvPr>
          <p:cNvGrpSpPr/>
          <p:nvPr/>
        </p:nvGrpSpPr>
        <p:grpSpPr>
          <a:xfrm>
            <a:off x="7099810" y="4657541"/>
            <a:ext cx="1835977" cy="461665"/>
            <a:chOff x="7025773" y="4322384"/>
            <a:chExt cx="1835977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DED249-F6A8-4087-97EB-8B163D4847DB}"/>
                </a:ext>
              </a:extLst>
            </p:cNvPr>
            <p:cNvSpPr txBox="1"/>
            <p:nvPr/>
          </p:nvSpPr>
          <p:spPr>
            <a:xfrm>
              <a:off x="7225455" y="4322384"/>
              <a:ext cx="1636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DOMAIN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E6A319-1229-439F-9A31-568BF1FB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5773" y="4412243"/>
              <a:ext cx="199682" cy="36275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BD7F55-FEA9-48A5-8480-4B469478BEF7}"/>
              </a:ext>
            </a:extLst>
          </p:cNvPr>
          <p:cNvGrpSpPr/>
          <p:nvPr/>
        </p:nvGrpSpPr>
        <p:grpSpPr>
          <a:xfrm>
            <a:off x="6512545" y="2684446"/>
            <a:ext cx="2851036" cy="1998134"/>
            <a:chOff x="6438508" y="2349289"/>
            <a:chExt cx="2851036" cy="199813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7FC145-DB63-407F-A6E5-E2609AD01223}"/>
                </a:ext>
              </a:extLst>
            </p:cNvPr>
            <p:cNvGrpSpPr/>
            <p:nvPr/>
          </p:nvGrpSpPr>
          <p:grpSpPr>
            <a:xfrm>
              <a:off x="6438508" y="2349289"/>
              <a:ext cx="400110" cy="1998134"/>
              <a:chOff x="6438508" y="2349289"/>
              <a:chExt cx="400110" cy="199813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17BEA0-3461-4108-9215-AC27D1AF6A4E}"/>
                  </a:ext>
                </a:extLst>
              </p:cNvPr>
              <p:cNvSpPr txBox="1"/>
              <p:nvPr/>
            </p:nvSpPr>
            <p:spPr>
              <a:xfrm rot="16200000">
                <a:off x="5808676" y="2979121"/>
                <a:ext cx="1659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CONTRACT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5962096-47E9-4D4C-96D1-0BF32C1C2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0798" y="3940227"/>
                <a:ext cx="319851" cy="407196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BA8F06-2857-4CAA-B12C-F34F85232EC8}"/>
                </a:ext>
              </a:extLst>
            </p:cNvPr>
            <p:cNvGrpSpPr/>
            <p:nvPr/>
          </p:nvGrpSpPr>
          <p:grpSpPr>
            <a:xfrm>
              <a:off x="8889434" y="2357092"/>
              <a:ext cx="400110" cy="1990331"/>
              <a:chOff x="8889434" y="2357092"/>
              <a:chExt cx="400110" cy="19903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B02DCA-8436-44B5-A5BD-ACAD9B096800}"/>
                  </a:ext>
                </a:extLst>
              </p:cNvPr>
              <p:cNvSpPr txBox="1"/>
              <p:nvPr/>
            </p:nvSpPr>
            <p:spPr>
              <a:xfrm rot="16200000">
                <a:off x="8263503" y="2983023"/>
                <a:ext cx="1651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CONTRACT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36F4AE9-B6C0-4B7F-826F-AC5DAE0DD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47367" y="3940227"/>
                <a:ext cx="319851" cy="407196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EDE368-7C23-4758-81C9-14217EF4778F}"/>
              </a:ext>
            </a:extLst>
          </p:cNvPr>
          <p:cNvSpPr txBox="1"/>
          <p:nvPr/>
        </p:nvSpPr>
        <p:spPr>
          <a:xfrm>
            <a:off x="8340268" y="5144160"/>
            <a:ext cx="23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Domain Driven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1F9CA-CB05-41DA-8E66-DC0CE2CD7434}"/>
              </a:ext>
            </a:extLst>
          </p:cNvPr>
          <p:cNvSpPr txBox="1"/>
          <p:nvPr/>
        </p:nvSpPr>
        <p:spPr>
          <a:xfrm>
            <a:off x="5163086" y="4896526"/>
            <a:ext cx="146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B07BD7"/>
                </a:solidFill>
              </a:rPr>
              <a:t>Contract First</a:t>
            </a:r>
            <a:br>
              <a:rPr lang="en-US" b="1" i="1" dirty="0">
                <a:solidFill>
                  <a:srgbClr val="B07BD7"/>
                </a:solidFill>
              </a:rPr>
            </a:br>
            <a:r>
              <a:rPr lang="en-US" b="1" i="1" dirty="0">
                <a:solidFill>
                  <a:srgbClr val="B07BD7"/>
                </a:solidFill>
              </a:rPr>
              <a:t>Development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A30608-FBC9-41C5-B229-706B9DC06F8B}"/>
              </a:ext>
            </a:extLst>
          </p:cNvPr>
          <p:cNvGrpSpPr/>
          <p:nvPr/>
        </p:nvGrpSpPr>
        <p:grpSpPr>
          <a:xfrm>
            <a:off x="4409478" y="1973868"/>
            <a:ext cx="6931292" cy="2720541"/>
            <a:chOff x="4335441" y="1638711"/>
            <a:chExt cx="6931292" cy="272054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CAFD3A-A115-4FD3-BD4C-262A4F41EF0F}"/>
                </a:ext>
              </a:extLst>
            </p:cNvPr>
            <p:cNvSpPr/>
            <p:nvPr/>
          </p:nvSpPr>
          <p:spPr>
            <a:xfrm>
              <a:off x="5336689" y="2382128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0C8C3C-B4A1-4384-B3D5-7535E811B80B}"/>
                </a:ext>
              </a:extLst>
            </p:cNvPr>
            <p:cNvSpPr/>
            <p:nvPr/>
          </p:nvSpPr>
          <p:spPr>
            <a:xfrm>
              <a:off x="5360157" y="3678364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46FDFA-B39F-41D8-9558-7E9D94ADFF42}"/>
                </a:ext>
              </a:extLst>
            </p:cNvPr>
            <p:cNvSpPr/>
            <p:nvPr/>
          </p:nvSpPr>
          <p:spPr>
            <a:xfrm>
              <a:off x="9521910" y="2352450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18816D-4B8E-4261-87B0-E8CB188985FC}"/>
                </a:ext>
              </a:extLst>
            </p:cNvPr>
            <p:cNvSpPr/>
            <p:nvPr/>
          </p:nvSpPr>
          <p:spPr>
            <a:xfrm>
              <a:off x="9545378" y="3648686"/>
              <a:ext cx="869738" cy="6440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/>
                <a:t>ADAPTER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098A22-4BBA-481A-8C47-0377A2EB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3951" y="2632648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66CF70-1E34-432F-9F29-341D0C2F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7419" y="3928884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F8F475D-BB47-4D8C-B5E4-7953A860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9172" y="2602970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3BA924-8B0C-4BA2-9258-6DC758C7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92640" y="3899206"/>
              <a:ext cx="738214" cy="2872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sp>
          <p:nvSpPr>
            <p:cNvPr id="38" name="Can 39">
              <a:extLst>
                <a:ext uri="{FF2B5EF4-FFF2-40B4-BE49-F238E27FC236}">
                  <a16:creationId xmlns:a16="http://schemas.microsoft.com/office/drawing/2014/main" id="{376CF96F-EA70-44C6-B447-D5545D638940}"/>
                </a:ext>
              </a:extLst>
            </p:cNvPr>
            <p:cNvSpPr/>
            <p:nvPr/>
          </p:nvSpPr>
          <p:spPr>
            <a:xfrm>
              <a:off x="10576222" y="2382128"/>
              <a:ext cx="561133" cy="537812"/>
            </a:xfrm>
            <a:prstGeom prst="ca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8B94A2-59AC-41F8-919A-17A6AAEF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024" y="2433594"/>
              <a:ext cx="651933" cy="68445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32DFFBA-E645-450F-8A7E-F972BBE7F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7199" y="3746627"/>
              <a:ext cx="690033" cy="61262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810C76-48E8-498C-9A75-A72676316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4433" y="3746627"/>
              <a:ext cx="622300" cy="5661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AA7DA-81CD-4977-97B7-372F9405814B}"/>
                </a:ext>
              </a:extLst>
            </p:cNvPr>
            <p:cNvSpPr txBox="1"/>
            <p:nvPr/>
          </p:nvSpPr>
          <p:spPr>
            <a:xfrm>
              <a:off x="4335441" y="1638711"/>
              <a:ext cx="1904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tx1">
                      <a:lumMod val="65000"/>
                    </a:schemeClr>
                  </a:solidFill>
                </a:rPr>
                <a:t>Adapter-based</a:t>
              </a:r>
            </a:p>
            <a:p>
              <a:r>
                <a:rPr lang="en-US" b="1" i="1" dirty="0">
                  <a:solidFill>
                    <a:schemeClr val="tx1">
                      <a:lumMod val="65000"/>
                    </a:schemeClr>
                  </a:solidFill>
                </a:rPr>
                <a:t>Boundaries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5CF8F7-C553-4BE5-917A-F3E24775824A}"/>
              </a:ext>
            </a:extLst>
          </p:cNvPr>
          <p:cNvGrpSpPr/>
          <p:nvPr/>
        </p:nvGrpSpPr>
        <p:grpSpPr>
          <a:xfrm>
            <a:off x="7051659" y="2194065"/>
            <a:ext cx="1883094" cy="523220"/>
            <a:chOff x="6977622" y="1858908"/>
            <a:chExt cx="1883094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B4A30-CC4A-455F-AA19-7B336C3EFBA4}"/>
                </a:ext>
              </a:extLst>
            </p:cNvPr>
            <p:cNvSpPr txBox="1"/>
            <p:nvPr/>
          </p:nvSpPr>
          <p:spPr>
            <a:xfrm>
              <a:off x="7621339" y="1858908"/>
              <a:ext cx="12393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TESTS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58BA7DF-25C6-4856-B94E-4CC41434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7622" y="2018140"/>
              <a:ext cx="247833" cy="24734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B49715B-D6D7-4F96-ADFB-A0E4B733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5107" y="1935010"/>
              <a:ext cx="381162" cy="37341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F8D67DA-C084-4028-A06D-0965B05ACACA}"/>
              </a:ext>
            </a:extLst>
          </p:cNvPr>
          <p:cNvSpPr txBox="1"/>
          <p:nvPr/>
        </p:nvSpPr>
        <p:spPr>
          <a:xfrm>
            <a:off x="6895189" y="1224004"/>
            <a:ext cx="1346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9933"/>
                </a:solidFill>
              </a:rPr>
              <a:t>Test Driven/</a:t>
            </a:r>
          </a:p>
          <a:p>
            <a:r>
              <a:rPr lang="en-US" b="1" i="1" dirty="0">
                <a:solidFill>
                  <a:srgbClr val="FF9933"/>
                </a:solidFill>
              </a:rPr>
              <a:t>Test Early</a:t>
            </a:r>
            <a:br>
              <a:rPr lang="en-US" b="1" i="1" dirty="0">
                <a:solidFill>
                  <a:srgbClr val="FF9933"/>
                </a:solidFill>
              </a:rPr>
            </a:br>
            <a:r>
              <a:rPr lang="en-US" b="1" i="1" dirty="0">
                <a:solidFill>
                  <a:srgbClr val="FF9933"/>
                </a:solidFill>
              </a:rPr>
              <a:t>Approach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ADFB5B-5263-4685-BA08-127E204C4194}"/>
              </a:ext>
            </a:extLst>
          </p:cNvPr>
          <p:cNvSpPr txBox="1"/>
          <p:nvPr/>
        </p:nvSpPr>
        <p:spPr>
          <a:xfrm>
            <a:off x="8382541" y="108694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TDD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BEEBA4-2C19-4E07-B485-F2DFFCB176AC}"/>
              </a:ext>
            </a:extLst>
          </p:cNvPr>
          <p:cNvSpPr txBox="1"/>
          <p:nvPr/>
        </p:nvSpPr>
        <p:spPr>
          <a:xfrm>
            <a:off x="8527704" y="1546885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ATDD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9FF357-AA31-402A-8296-73C26A9FFD98}"/>
              </a:ext>
            </a:extLst>
          </p:cNvPr>
          <p:cNvSpPr txBox="1"/>
          <p:nvPr/>
        </p:nvSpPr>
        <p:spPr>
          <a:xfrm>
            <a:off x="9027465" y="123356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270717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/>
          <a:lstStyle/>
          <a:p>
            <a:r>
              <a:rPr lang="en-US" dirty="0"/>
              <a:t>Organization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0DDC608-DE9A-42DD-A8B1-B23EB1EA0E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173950" y="617619"/>
            <a:ext cx="4985602" cy="56919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A402C0D-42B0-4C64-B744-D72F85A9BD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5093" y="2425864"/>
            <a:ext cx="4985601" cy="3729574"/>
          </a:xfrm>
          <a:prstGeom prst="rect">
            <a:avLst/>
          </a:prstGeom>
        </p:spPr>
      </p:pic>
      <p:sp>
        <p:nvSpPr>
          <p:cNvPr id="58" name="Right Arrow 82">
            <a:extLst>
              <a:ext uri="{FF2B5EF4-FFF2-40B4-BE49-F238E27FC236}">
                <a16:creationId xmlns:a16="http://schemas.microsoft.com/office/drawing/2014/main" id="{B3E0EF7B-5C3F-4241-B520-BDA0CFC4231F}"/>
              </a:ext>
            </a:extLst>
          </p:cNvPr>
          <p:cNvSpPr/>
          <p:nvPr/>
        </p:nvSpPr>
        <p:spPr>
          <a:xfrm rot="10800000">
            <a:off x="4141858" y="2113415"/>
            <a:ext cx="651510" cy="312449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83">
            <a:extLst>
              <a:ext uri="{FF2B5EF4-FFF2-40B4-BE49-F238E27FC236}">
                <a16:creationId xmlns:a16="http://schemas.microsoft.com/office/drawing/2014/main" id="{7A0B5B7A-26B4-4C66-BCB3-D324EDEB4673}"/>
              </a:ext>
            </a:extLst>
          </p:cNvPr>
          <p:cNvSpPr/>
          <p:nvPr/>
        </p:nvSpPr>
        <p:spPr>
          <a:xfrm rot="10800000">
            <a:off x="4786591" y="2425864"/>
            <a:ext cx="651510" cy="31244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84">
            <a:extLst>
              <a:ext uri="{FF2B5EF4-FFF2-40B4-BE49-F238E27FC236}">
                <a16:creationId xmlns:a16="http://schemas.microsoft.com/office/drawing/2014/main" id="{4596583B-A88B-40D5-AB3D-5DCD0CEDFB60}"/>
              </a:ext>
            </a:extLst>
          </p:cNvPr>
          <p:cNvSpPr/>
          <p:nvPr/>
        </p:nvSpPr>
        <p:spPr>
          <a:xfrm rot="10800000">
            <a:off x="4883744" y="4801427"/>
            <a:ext cx="651510" cy="31244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85">
            <a:extLst>
              <a:ext uri="{FF2B5EF4-FFF2-40B4-BE49-F238E27FC236}">
                <a16:creationId xmlns:a16="http://schemas.microsoft.com/office/drawing/2014/main" id="{FD37B74A-7E0D-4852-AD4F-5BB86458E0A0}"/>
              </a:ext>
            </a:extLst>
          </p:cNvPr>
          <p:cNvSpPr/>
          <p:nvPr/>
        </p:nvSpPr>
        <p:spPr>
          <a:xfrm rot="10800000">
            <a:off x="5142363" y="3352276"/>
            <a:ext cx="651510" cy="3124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86">
            <a:extLst>
              <a:ext uri="{FF2B5EF4-FFF2-40B4-BE49-F238E27FC236}">
                <a16:creationId xmlns:a16="http://schemas.microsoft.com/office/drawing/2014/main" id="{7C7650F8-8D2A-4673-A3F5-88ACE80887CF}"/>
              </a:ext>
            </a:extLst>
          </p:cNvPr>
          <p:cNvSpPr/>
          <p:nvPr/>
        </p:nvSpPr>
        <p:spPr>
          <a:xfrm rot="10800000">
            <a:off x="4467590" y="5079246"/>
            <a:ext cx="651510" cy="31244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/>
          </a:p>
        </p:txBody>
      </p:sp>
      <p:sp>
        <p:nvSpPr>
          <p:cNvPr id="63" name="Right Arrow 87">
            <a:extLst>
              <a:ext uri="{FF2B5EF4-FFF2-40B4-BE49-F238E27FC236}">
                <a16:creationId xmlns:a16="http://schemas.microsoft.com/office/drawing/2014/main" id="{D2480A88-76B1-4E9B-808F-36832E7DC91E}"/>
              </a:ext>
            </a:extLst>
          </p:cNvPr>
          <p:cNvSpPr/>
          <p:nvPr/>
        </p:nvSpPr>
        <p:spPr>
          <a:xfrm rot="10800000">
            <a:off x="10691361" y="3749445"/>
            <a:ext cx="651510" cy="312449"/>
          </a:xfrm>
          <a:prstGeom prst="rightArrow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88">
            <a:extLst>
              <a:ext uri="{FF2B5EF4-FFF2-40B4-BE49-F238E27FC236}">
                <a16:creationId xmlns:a16="http://schemas.microsoft.com/office/drawing/2014/main" id="{5C805FE4-9DEC-492A-AD54-432ABD67ABF2}"/>
              </a:ext>
            </a:extLst>
          </p:cNvPr>
          <p:cNvSpPr/>
          <p:nvPr/>
        </p:nvSpPr>
        <p:spPr>
          <a:xfrm rot="10800000">
            <a:off x="10836493" y="4058719"/>
            <a:ext cx="651510" cy="312449"/>
          </a:xfrm>
          <a:prstGeom prst="rightArrow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89">
            <a:extLst>
              <a:ext uri="{FF2B5EF4-FFF2-40B4-BE49-F238E27FC236}">
                <a16:creationId xmlns:a16="http://schemas.microsoft.com/office/drawing/2014/main" id="{A65D129B-3761-4B0D-ABB1-32F843FE7EAF}"/>
              </a:ext>
            </a:extLst>
          </p:cNvPr>
          <p:cNvSpPr/>
          <p:nvPr/>
        </p:nvSpPr>
        <p:spPr>
          <a:xfrm rot="10800000">
            <a:off x="10397686" y="4923631"/>
            <a:ext cx="651510" cy="312449"/>
          </a:xfrm>
          <a:prstGeom prst="rightArrow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90">
            <a:extLst>
              <a:ext uri="{FF2B5EF4-FFF2-40B4-BE49-F238E27FC236}">
                <a16:creationId xmlns:a16="http://schemas.microsoft.com/office/drawing/2014/main" id="{8B2BFCC6-5E71-4E9C-96CB-63D55132F42F}"/>
              </a:ext>
            </a:extLst>
          </p:cNvPr>
          <p:cNvSpPr/>
          <p:nvPr/>
        </p:nvSpPr>
        <p:spPr>
          <a:xfrm rot="10800000">
            <a:off x="10836493" y="5179900"/>
            <a:ext cx="651510" cy="312449"/>
          </a:xfrm>
          <a:prstGeom prst="rightArrow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91">
            <a:extLst>
              <a:ext uri="{FF2B5EF4-FFF2-40B4-BE49-F238E27FC236}">
                <a16:creationId xmlns:a16="http://schemas.microsoft.com/office/drawing/2014/main" id="{7FFE9464-EE51-4182-B473-ED8F071A77CF}"/>
              </a:ext>
            </a:extLst>
          </p:cNvPr>
          <p:cNvSpPr/>
          <p:nvPr/>
        </p:nvSpPr>
        <p:spPr>
          <a:xfrm rot="10800000">
            <a:off x="9746176" y="2663018"/>
            <a:ext cx="651510" cy="3124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C4A8ACF-F354-4177-B2BA-FC9606AEA07D}"/>
              </a:ext>
            </a:extLst>
          </p:cNvPr>
          <p:cNvGrpSpPr/>
          <p:nvPr/>
        </p:nvGrpSpPr>
        <p:grpSpPr>
          <a:xfrm>
            <a:off x="6990160" y="460371"/>
            <a:ext cx="4059036" cy="1762154"/>
            <a:chOff x="4410261" y="2879865"/>
            <a:chExt cx="6879709" cy="298669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923298-52B4-49C2-A50D-663B8CD98C04}"/>
                </a:ext>
              </a:extLst>
            </p:cNvPr>
            <p:cNvGrpSpPr/>
            <p:nvPr/>
          </p:nvGrpSpPr>
          <p:grpSpPr>
            <a:xfrm>
              <a:off x="5359926" y="2912706"/>
              <a:ext cx="5078427" cy="2903273"/>
              <a:chOff x="5336689" y="1891749"/>
              <a:chExt cx="5078427" cy="290327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BF06792-0F13-4045-A29B-7D93CE96B432}"/>
                  </a:ext>
                </a:extLst>
              </p:cNvPr>
              <p:cNvSpPr/>
              <p:nvPr/>
            </p:nvSpPr>
            <p:spPr>
              <a:xfrm>
                <a:off x="6863617" y="4355225"/>
                <a:ext cx="1998133" cy="43979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70F6837-54F9-4F84-A227-BC9A6DA41414}"/>
                  </a:ext>
                </a:extLst>
              </p:cNvPr>
              <p:cNvSpPr/>
              <p:nvPr/>
            </p:nvSpPr>
            <p:spPr>
              <a:xfrm rot="16200000">
                <a:off x="5630623" y="3128458"/>
                <a:ext cx="1998133" cy="4397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96CC8BD-55E2-4700-8594-D8F5FE706507}"/>
                  </a:ext>
                </a:extLst>
              </p:cNvPr>
              <p:cNvSpPr/>
              <p:nvPr/>
            </p:nvSpPr>
            <p:spPr>
              <a:xfrm rot="16200000">
                <a:off x="8081549" y="3136261"/>
                <a:ext cx="1998133" cy="4397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1AD7C60-7D59-4F84-8EE4-76CA56DFEED4}"/>
                  </a:ext>
                </a:extLst>
              </p:cNvPr>
              <p:cNvSpPr/>
              <p:nvPr/>
            </p:nvSpPr>
            <p:spPr>
              <a:xfrm>
                <a:off x="6862583" y="1891749"/>
                <a:ext cx="1998133" cy="439797"/>
              </a:xfrm>
              <a:prstGeom prst="rect">
                <a:avLst/>
              </a:prstGeom>
              <a:solidFill>
                <a:srgbClr val="FF99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BB40F4E-3DB9-4E1E-B34D-E0900CE7C6C1}"/>
                  </a:ext>
                </a:extLst>
              </p:cNvPr>
              <p:cNvSpPr/>
              <p:nvPr/>
            </p:nvSpPr>
            <p:spPr>
              <a:xfrm>
                <a:off x="5336689" y="2382128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305F8CD-1824-433A-8FE4-C2A350AE0815}"/>
                  </a:ext>
                </a:extLst>
              </p:cNvPr>
              <p:cNvSpPr/>
              <p:nvPr/>
            </p:nvSpPr>
            <p:spPr>
              <a:xfrm>
                <a:off x="5360157" y="3678364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39A7674-5DBA-4202-A8E2-B0F9D5F4DF81}"/>
                  </a:ext>
                </a:extLst>
              </p:cNvPr>
              <p:cNvSpPr/>
              <p:nvPr/>
            </p:nvSpPr>
            <p:spPr>
              <a:xfrm>
                <a:off x="9521910" y="2352450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0177760-AEAE-4D64-AD06-756C6B685F94}"/>
                  </a:ext>
                </a:extLst>
              </p:cNvPr>
              <p:cNvSpPr/>
              <p:nvPr/>
            </p:nvSpPr>
            <p:spPr>
              <a:xfrm>
                <a:off x="9545378" y="3648686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9611715-3F5F-4B3A-8C70-D33D8D2B8139}"/>
                  </a:ext>
                </a:extLst>
              </p:cNvPr>
              <p:cNvSpPr/>
              <p:nvPr/>
            </p:nvSpPr>
            <p:spPr>
              <a:xfrm>
                <a:off x="6863617" y="2341485"/>
                <a:ext cx="1998133" cy="199813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6E3A065-87E4-480B-AEC7-001C77FE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3557" y="4105133"/>
              <a:ext cx="752043" cy="750563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1FB8B1C-00E5-42D3-B1EC-ADB4E1485E06}"/>
                </a:ext>
              </a:extLst>
            </p:cNvPr>
            <p:cNvGrpSpPr/>
            <p:nvPr/>
          </p:nvGrpSpPr>
          <p:grpSpPr>
            <a:xfrm>
              <a:off x="7049010" y="5343341"/>
              <a:ext cx="1835977" cy="523220"/>
              <a:chOff x="7025773" y="4322384"/>
              <a:chExt cx="1835977" cy="523220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C39E00-A3C9-4470-8EB6-1144A1BDFECA}"/>
                  </a:ext>
                </a:extLst>
              </p:cNvPr>
              <p:cNvSpPr txBox="1"/>
              <p:nvPr/>
            </p:nvSpPr>
            <p:spPr>
              <a:xfrm>
                <a:off x="7225455" y="4322384"/>
                <a:ext cx="16362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b="1" dirty="0"/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537DA7F5-9522-40C9-9897-A2F1C9DF5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25773" y="4412243"/>
                <a:ext cx="199682" cy="362751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803BADD-C7D8-45C0-BA1E-6D4360A0F87D}"/>
                </a:ext>
              </a:extLst>
            </p:cNvPr>
            <p:cNvGrpSpPr/>
            <p:nvPr/>
          </p:nvGrpSpPr>
          <p:grpSpPr>
            <a:xfrm>
              <a:off x="6430967" y="3370247"/>
              <a:ext cx="2912591" cy="1998133"/>
              <a:chOff x="6407730" y="2349290"/>
              <a:chExt cx="2912591" cy="199813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A968682-6796-4112-8DFB-EB8AAA828B45}"/>
                  </a:ext>
                </a:extLst>
              </p:cNvPr>
              <p:cNvGrpSpPr/>
              <p:nvPr/>
            </p:nvGrpSpPr>
            <p:grpSpPr>
              <a:xfrm>
                <a:off x="6407730" y="2349290"/>
                <a:ext cx="461665" cy="1998133"/>
                <a:chOff x="6407730" y="2349290"/>
                <a:chExt cx="461665" cy="1998133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B1751FC-E96D-4B13-B620-8470B1A82CE4}"/>
                    </a:ext>
                  </a:extLst>
                </p:cNvPr>
                <p:cNvSpPr txBox="1"/>
                <p:nvPr/>
              </p:nvSpPr>
              <p:spPr>
                <a:xfrm rot="16200000">
                  <a:off x="5808676" y="2948344"/>
                  <a:ext cx="16597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b="1" dirty="0"/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E80C1A12-75B2-4873-A8F0-D79C461136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798" y="3940227"/>
                  <a:ext cx="319851" cy="407196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5584EDE6-0A3C-4F0B-B6EA-A3F6FF1F8ABA}"/>
                  </a:ext>
                </a:extLst>
              </p:cNvPr>
              <p:cNvGrpSpPr/>
              <p:nvPr/>
            </p:nvGrpSpPr>
            <p:grpSpPr>
              <a:xfrm>
                <a:off x="8858656" y="2357093"/>
                <a:ext cx="461665" cy="1990330"/>
                <a:chOff x="8858656" y="2357093"/>
                <a:chExt cx="461665" cy="1990330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9A0E81-AC17-4058-BC28-FBCDA92EA49F}"/>
                    </a:ext>
                  </a:extLst>
                </p:cNvPr>
                <p:cNvSpPr txBox="1"/>
                <p:nvPr/>
              </p:nvSpPr>
              <p:spPr>
                <a:xfrm rot="16200000">
                  <a:off x="8263503" y="2952246"/>
                  <a:ext cx="16519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b="1" dirty="0"/>
                </a:p>
              </p:txBody>
            </p:sp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F9751C80-2B54-4C72-AD27-92D8A5119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7367" y="3940227"/>
                  <a:ext cx="319851" cy="4071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7249FF0-0680-4537-8E21-8ABFF45FDC22}"/>
                </a:ext>
              </a:extLst>
            </p:cNvPr>
            <p:cNvGrpSpPr/>
            <p:nvPr/>
          </p:nvGrpSpPr>
          <p:grpSpPr>
            <a:xfrm>
              <a:off x="4410261" y="3373407"/>
              <a:ext cx="6879709" cy="2006802"/>
              <a:chOff x="4387024" y="2352450"/>
              <a:chExt cx="6879709" cy="2006802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912619E-5313-4B80-A16B-DCD5E1A79DB4}"/>
                  </a:ext>
                </a:extLst>
              </p:cNvPr>
              <p:cNvSpPr/>
              <p:nvPr/>
            </p:nvSpPr>
            <p:spPr>
              <a:xfrm>
                <a:off x="5336689" y="2382128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FE7E8D7-E35F-4BE7-B599-7C8200652CCB}"/>
                  </a:ext>
                </a:extLst>
              </p:cNvPr>
              <p:cNvSpPr/>
              <p:nvPr/>
            </p:nvSpPr>
            <p:spPr>
              <a:xfrm>
                <a:off x="5360157" y="3678364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383F5D2-2F54-4E79-8589-21B004733367}"/>
                  </a:ext>
                </a:extLst>
              </p:cNvPr>
              <p:cNvSpPr/>
              <p:nvPr/>
            </p:nvSpPr>
            <p:spPr>
              <a:xfrm>
                <a:off x="9521910" y="2352450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7629C30-2B09-4BC9-BB79-4C3479D36FB0}"/>
                  </a:ext>
                </a:extLst>
              </p:cNvPr>
              <p:cNvSpPr/>
              <p:nvPr/>
            </p:nvSpPr>
            <p:spPr>
              <a:xfrm>
                <a:off x="9545378" y="3648686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59377F5-61AA-4132-BB79-49FE38245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3951" y="2632648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99ECC445-8F08-4916-B68B-E30D49E9E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07419" y="3928884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68B263C-7283-4FA4-A3B2-9C9B8F4C2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69172" y="2602970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719A2050-7ACF-4729-84AD-71F0C50D1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2640" y="3899206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sp>
            <p:nvSpPr>
              <p:cNvPr id="86" name="Can 125">
                <a:extLst>
                  <a:ext uri="{FF2B5EF4-FFF2-40B4-BE49-F238E27FC236}">
                    <a16:creationId xmlns:a16="http://schemas.microsoft.com/office/drawing/2014/main" id="{5E210FD8-E198-4D7F-B5FB-4DEC6540251C}"/>
                  </a:ext>
                </a:extLst>
              </p:cNvPr>
              <p:cNvSpPr/>
              <p:nvPr/>
            </p:nvSpPr>
            <p:spPr>
              <a:xfrm>
                <a:off x="10576222" y="2382128"/>
                <a:ext cx="561133" cy="537812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2E1BC9D6-4CE0-4D58-8F0B-FA4AEE172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7024" y="2433594"/>
                <a:ext cx="651933" cy="68445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A901A8D8-9FF3-4B9B-9950-D2A73CFF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7199" y="3746627"/>
                <a:ext cx="690033" cy="612625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02CF0526-2835-43EC-8E2D-6795EEB5E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44433" y="3746627"/>
                <a:ext cx="622300" cy="56615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BA07A45-3711-420A-8010-8395061DADCF}"/>
                </a:ext>
              </a:extLst>
            </p:cNvPr>
            <p:cNvGrpSpPr/>
            <p:nvPr/>
          </p:nvGrpSpPr>
          <p:grpSpPr>
            <a:xfrm>
              <a:off x="7000859" y="2879865"/>
              <a:ext cx="1883094" cy="523220"/>
              <a:chOff x="6977622" y="1858908"/>
              <a:chExt cx="1883094" cy="52322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4BB894C-A858-4203-94CC-C5203BA119AF}"/>
                  </a:ext>
                </a:extLst>
              </p:cNvPr>
              <p:cNvSpPr txBox="1"/>
              <p:nvPr/>
            </p:nvSpPr>
            <p:spPr>
              <a:xfrm>
                <a:off x="7621339" y="1858908"/>
                <a:ext cx="12393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b="1" dirty="0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9754D1D-39E4-46AC-9767-C72644312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77622" y="2018140"/>
                <a:ext cx="247833" cy="247345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9291918F-EA6C-4BD0-A4B9-D07E2DEBB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5107" y="1935010"/>
                <a:ext cx="381162" cy="3734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7083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F8B8-3C9B-4A62-8EA9-6C425D87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0A62-D47D-4804-A674-89C090FEA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Teams Focus on Product Success</a:t>
            </a:r>
          </a:p>
          <a:p>
            <a:pPr lvl="1"/>
            <a:r>
              <a:rPr lang="en-US" dirty="0"/>
              <a:t>Ownership</a:t>
            </a:r>
          </a:p>
          <a:p>
            <a:r>
              <a:rPr lang="en-US" dirty="0"/>
              <a:t>Libraries</a:t>
            </a:r>
          </a:p>
          <a:p>
            <a:pPr lvl="1"/>
            <a:r>
              <a:rPr lang="en-US" dirty="0"/>
              <a:t>Once stable, remove from Solution</a:t>
            </a:r>
          </a:p>
          <a:p>
            <a:pPr lvl="1"/>
            <a:r>
              <a:rPr lang="en-US" dirty="0"/>
              <a:t>Make Into a Product</a:t>
            </a:r>
          </a:p>
          <a:p>
            <a:pPr lvl="1"/>
            <a:r>
              <a:rPr lang="en-US" dirty="0"/>
              <a:t>Package for Release</a:t>
            </a:r>
          </a:p>
          <a:p>
            <a:pPr lvl="2"/>
            <a:r>
              <a:rPr lang="en-US" dirty="0"/>
              <a:t>.NET == NuGet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8F351-2C73-458F-847F-F6E8CBBFE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Product Mindset</a:t>
            </a:r>
          </a:p>
        </p:txBody>
      </p:sp>
    </p:spTree>
    <p:extLst>
      <p:ext uri="{BB962C8B-B14F-4D97-AF65-F5344CB8AC3E}">
        <p14:creationId xmlns:p14="http://schemas.microsoft.com/office/powerpoint/2010/main" val="344018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F8B8-3C9B-4A62-8EA9-6C425D87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DISCIPLINE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0A62-D47D-4804-A674-89C090FEA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Everything You Can</a:t>
            </a:r>
          </a:p>
          <a:p>
            <a:r>
              <a:rPr lang="en-US" dirty="0"/>
              <a:t>Testing Is Aimed for Acceptability</a:t>
            </a:r>
          </a:p>
          <a:p>
            <a:pPr lvl="1"/>
            <a:r>
              <a:rPr lang="en-US" dirty="0"/>
              <a:t>User Acceptability, not Tech</a:t>
            </a:r>
          </a:p>
          <a:p>
            <a:r>
              <a:rPr lang="en-US" dirty="0"/>
              <a:t>Refactor is an Ongoing Discipline</a:t>
            </a:r>
            <a:br>
              <a:rPr lang="en-US" dirty="0"/>
            </a:br>
            <a:r>
              <a:rPr lang="en-US" dirty="0"/>
              <a:t>NOT a Problem Solving Move</a:t>
            </a:r>
          </a:p>
          <a:p>
            <a:r>
              <a:rPr lang="en-US" dirty="0"/>
              <a:t>Shift Left</a:t>
            </a:r>
          </a:p>
          <a:p>
            <a:pPr lvl="1"/>
            <a:r>
              <a:rPr lang="en-US" dirty="0"/>
              <a:t>Testing</a:t>
            </a:r>
          </a:p>
          <a:p>
            <a:pPr lvl="2"/>
            <a:r>
              <a:rPr lang="en-US" dirty="0"/>
              <a:t>Test Plans</a:t>
            </a:r>
          </a:p>
          <a:p>
            <a:pPr lvl="2"/>
            <a:r>
              <a:rPr lang="en-US" dirty="0"/>
              <a:t>TDD/BDD</a:t>
            </a:r>
          </a:p>
          <a:p>
            <a:pPr lvl="1"/>
            <a:r>
              <a:rPr lang="en-US" dirty="0"/>
              <a:t>Security Requirements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8F351-2C73-458F-847F-F6E8CBBFE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06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F77F-64AA-48FB-885C-FAC9F526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DISCIPLINE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47932-D2B8-4D8D-9143-A73A6A4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13" name="Picture 1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D323D92-0225-4830-BFDC-5CF7A370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76" y="491703"/>
            <a:ext cx="4382447" cy="587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4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F77F-64AA-48FB-885C-FAC9F526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DISCIPLINE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47932-D2B8-4D8D-9143-A73A6A4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E66F-6306-474D-9DB4-8B0726E6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223" y="905845"/>
            <a:ext cx="3695700" cy="227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725D4-914B-4AD8-8648-C39EF4D5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035" y="3518054"/>
            <a:ext cx="3695700" cy="234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40E53-46CB-4FB4-A250-8D77C7559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750" y="906171"/>
            <a:ext cx="3743325" cy="237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5BBBC-9354-452F-99D7-A80D84781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750" y="3513291"/>
            <a:ext cx="37433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F77F-64AA-48FB-885C-FAC9F526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DISCIPLINE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47932-D2B8-4D8D-9143-A73A6A41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35D9811-43EC-4AEB-8B1E-139CA9CD2CC5}"/>
              </a:ext>
            </a:extLst>
          </p:cNvPr>
          <p:cNvSpPr/>
          <p:nvPr/>
        </p:nvSpPr>
        <p:spPr>
          <a:xfrm rot="16200000">
            <a:off x="6006767" y="-573157"/>
            <a:ext cx="3147391" cy="851452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B49D1-D1D6-4CA6-8FC2-C97A5895A8D0}"/>
              </a:ext>
            </a:extLst>
          </p:cNvPr>
          <p:cNvSpPr/>
          <p:nvPr/>
        </p:nvSpPr>
        <p:spPr>
          <a:xfrm>
            <a:off x="3330933" y="580221"/>
            <a:ext cx="1645258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9EB58-E0D4-4958-9803-2904118D3CCD}"/>
              </a:ext>
            </a:extLst>
          </p:cNvPr>
          <p:cNvSpPr/>
          <p:nvPr/>
        </p:nvSpPr>
        <p:spPr>
          <a:xfrm>
            <a:off x="10972800" y="580221"/>
            <a:ext cx="864924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B771B5-E968-4C83-83F9-E62D76EEA1E2}"/>
              </a:ext>
            </a:extLst>
          </p:cNvPr>
          <p:cNvSpPr/>
          <p:nvPr/>
        </p:nvSpPr>
        <p:spPr>
          <a:xfrm>
            <a:off x="5042452" y="580221"/>
            <a:ext cx="5864087" cy="5486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585B8-53E5-4BCA-B2C9-4E17B66A6D2B}"/>
              </a:ext>
            </a:extLst>
          </p:cNvPr>
          <p:cNvSpPr txBox="1"/>
          <p:nvPr/>
        </p:nvSpPr>
        <p:spPr>
          <a:xfrm>
            <a:off x="8584707" y="35865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58239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36DB-780F-490E-866E-14FCC2BB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the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99C5-506C-4AD9-AE02-3B271075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Roadmap to Automation</a:t>
            </a:r>
          </a:p>
        </p:txBody>
      </p:sp>
    </p:spTree>
    <p:extLst>
      <p:ext uri="{BB962C8B-B14F-4D97-AF65-F5344CB8AC3E}">
        <p14:creationId xmlns:p14="http://schemas.microsoft.com/office/powerpoint/2010/main" val="1610061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55F0A-0D78-44D4-96B2-B324AC08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8" y="2310930"/>
            <a:ext cx="1654033" cy="170415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1947BA92-F988-4FD7-90FB-B460C2139B0D}"/>
              </a:ext>
            </a:extLst>
          </p:cNvPr>
          <p:cNvSpPr/>
          <p:nvPr/>
        </p:nvSpPr>
        <p:spPr>
          <a:xfrm>
            <a:off x="1187816" y="4111134"/>
            <a:ext cx="409903" cy="512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CD78E-4EF3-4214-A4A3-BEE281B0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38" y="4486634"/>
            <a:ext cx="1881309" cy="188130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370B200-247C-4CC1-90FD-884E8FDA47D8}"/>
              </a:ext>
            </a:extLst>
          </p:cNvPr>
          <p:cNvSpPr/>
          <p:nvPr/>
        </p:nvSpPr>
        <p:spPr>
          <a:xfrm>
            <a:off x="2852508" y="4699350"/>
            <a:ext cx="7444652" cy="1702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AB8C9-2F9B-4AFF-9330-B10B9D03E4ED}"/>
              </a:ext>
            </a:extLst>
          </p:cNvPr>
          <p:cNvSpPr/>
          <p:nvPr/>
        </p:nvSpPr>
        <p:spPr>
          <a:xfrm>
            <a:off x="3439160" y="4111134"/>
            <a:ext cx="1270000" cy="22568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987C54-FF3A-4321-9FEF-AB06B8E22123}"/>
              </a:ext>
            </a:extLst>
          </p:cNvPr>
          <p:cNvSpPr/>
          <p:nvPr/>
        </p:nvSpPr>
        <p:spPr>
          <a:xfrm>
            <a:off x="5493821" y="4111134"/>
            <a:ext cx="1270000" cy="22568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5C5C3-71E3-4B68-B963-68A038F235F1}"/>
              </a:ext>
            </a:extLst>
          </p:cNvPr>
          <p:cNvSpPr/>
          <p:nvPr/>
        </p:nvSpPr>
        <p:spPr>
          <a:xfrm>
            <a:off x="7548481" y="4111134"/>
            <a:ext cx="1270000" cy="2256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064B20-23C7-4311-8A37-3572DFAD96EE}"/>
              </a:ext>
            </a:extLst>
          </p:cNvPr>
          <p:cNvSpPr/>
          <p:nvPr/>
        </p:nvSpPr>
        <p:spPr>
          <a:xfrm>
            <a:off x="10369184" y="4111134"/>
            <a:ext cx="1270000" cy="22568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5B668BC-C6E9-48CC-9387-8F73B687F3BF}"/>
              </a:ext>
            </a:extLst>
          </p:cNvPr>
          <p:cNvSpPr/>
          <p:nvPr/>
        </p:nvSpPr>
        <p:spPr>
          <a:xfrm rot="16200000">
            <a:off x="2187442" y="1692143"/>
            <a:ext cx="2823476" cy="1270000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6954131C-5DB0-4993-A8CC-969AFB3475DA}"/>
              </a:ext>
            </a:extLst>
          </p:cNvPr>
          <p:cNvSpPr/>
          <p:nvPr/>
        </p:nvSpPr>
        <p:spPr>
          <a:xfrm rot="16200000">
            <a:off x="4242302" y="1692142"/>
            <a:ext cx="2823476" cy="1270000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E9E92C1E-46D3-4C6A-9B86-B326CEFB5728}"/>
              </a:ext>
            </a:extLst>
          </p:cNvPr>
          <p:cNvSpPr/>
          <p:nvPr/>
        </p:nvSpPr>
        <p:spPr>
          <a:xfrm rot="16200000">
            <a:off x="6297162" y="1692142"/>
            <a:ext cx="2823476" cy="1270000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0A1E3931-31F0-4026-B024-BFB1FFA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9" y="699770"/>
            <a:ext cx="1842679" cy="12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1411D-7707-4C35-A33D-B47967D1C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184" y="2746866"/>
            <a:ext cx="1141092" cy="1123976"/>
          </a:xfrm>
          <a:prstGeom prst="rect">
            <a:avLst/>
          </a:prstGeom>
        </p:spPr>
      </p:pic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D8E3ADA8-25FA-4CB1-8F18-531675FE50FE}"/>
              </a:ext>
            </a:extLst>
          </p:cNvPr>
          <p:cNvSpPr/>
          <p:nvPr/>
        </p:nvSpPr>
        <p:spPr>
          <a:xfrm rot="16200000">
            <a:off x="9596976" y="1085436"/>
            <a:ext cx="1649288" cy="1270000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523349-A499-46B4-9185-329C7E2C4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160" y="4703352"/>
            <a:ext cx="508000" cy="5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013E3F-D744-4FF9-B104-A1D781CEE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0160" y="5460575"/>
            <a:ext cx="599404" cy="5994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9161F1-D003-43D9-8F2A-8F7B3F1E8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440" y="5160447"/>
            <a:ext cx="648262" cy="6482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E1C4D1-5BC3-4AC8-80C8-65CC37586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3850" y="5080000"/>
            <a:ext cx="552390" cy="5892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E87E3C-0884-4952-BDE9-199DE5A69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1450" y="5205641"/>
            <a:ext cx="690093" cy="690093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BD3F322F-7ADB-439C-8CBC-7B90DE287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7013" y="5868192"/>
            <a:ext cx="983615" cy="391353"/>
          </a:xfrm>
          <a:prstGeom prst="rect">
            <a:avLst/>
          </a:prstGeom>
        </p:spPr>
      </p:pic>
      <p:pic>
        <p:nvPicPr>
          <p:cNvPr id="5124" name="Picture 4" descr="Image result for owasp zap">
            <a:extLst>
              <a:ext uri="{FF2B5EF4-FFF2-40B4-BE49-F238E27FC236}">
                <a16:creationId xmlns:a16="http://schemas.microsoft.com/office/drawing/2014/main" id="{A390E563-AC9D-434E-9690-FE69A1A5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75" y="4509681"/>
            <a:ext cx="536250" cy="5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app dynamics">
            <a:extLst>
              <a:ext uri="{FF2B5EF4-FFF2-40B4-BE49-F238E27FC236}">
                <a16:creationId xmlns:a16="http://schemas.microsoft.com/office/drawing/2014/main" id="{E0D78584-1166-4433-A0AA-84BF0880B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040" y="4509681"/>
            <a:ext cx="64516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elk stack">
            <a:extLst>
              <a:ext uri="{FF2B5EF4-FFF2-40B4-BE49-F238E27FC236}">
                <a16:creationId xmlns:a16="http://schemas.microsoft.com/office/drawing/2014/main" id="{0726A5CB-061E-4921-91E5-4F5CA43C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28" y="5323808"/>
            <a:ext cx="1004463" cy="3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47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4F40BC-DF2B-46D6-B485-84B7A3225C4D}"/>
              </a:ext>
            </a:extLst>
          </p:cNvPr>
          <p:cNvSpPr/>
          <p:nvPr/>
        </p:nvSpPr>
        <p:spPr>
          <a:xfrm>
            <a:off x="835297" y="1716274"/>
            <a:ext cx="1270000" cy="22568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C879B-4920-4B8B-BF16-BA55B1875E24}"/>
              </a:ext>
            </a:extLst>
          </p:cNvPr>
          <p:cNvSpPr/>
          <p:nvPr/>
        </p:nvSpPr>
        <p:spPr>
          <a:xfrm>
            <a:off x="4013260" y="1716274"/>
            <a:ext cx="1270000" cy="22568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069E6-047F-417E-997D-B8BC19721FA3}"/>
              </a:ext>
            </a:extLst>
          </p:cNvPr>
          <p:cNvSpPr/>
          <p:nvPr/>
        </p:nvSpPr>
        <p:spPr>
          <a:xfrm>
            <a:off x="7191223" y="1716274"/>
            <a:ext cx="1270000" cy="2256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3E73B-A3D8-4BB8-97F9-940EC3CF6883}"/>
              </a:ext>
            </a:extLst>
          </p:cNvPr>
          <p:cNvSpPr/>
          <p:nvPr/>
        </p:nvSpPr>
        <p:spPr>
          <a:xfrm>
            <a:off x="10369184" y="1716274"/>
            <a:ext cx="1270000" cy="22568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PROD</a:t>
            </a:r>
          </a:p>
        </p:txBody>
      </p:sp>
      <p:pic>
        <p:nvPicPr>
          <p:cNvPr id="9" name="Picture 8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443EA0BF-745F-4FEC-8886-ADF098A30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49" r="33449"/>
          <a:stretch/>
        </p:blipFill>
        <p:spPr>
          <a:xfrm>
            <a:off x="2510910" y="1729697"/>
            <a:ext cx="1096733" cy="2229962"/>
          </a:xfrm>
          <a:prstGeom prst="rect">
            <a:avLst/>
          </a:prstGeom>
        </p:spPr>
      </p:pic>
      <p:pic>
        <p:nvPicPr>
          <p:cNvPr id="10" name="Picture 9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55630B1A-BAB2-4C3E-90CB-761E272BF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49" r="33449"/>
          <a:stretch/>
        </p:blipFill>
        <p:spPr>
          <a:xfrm>
            <a:off x="5688875" y="1729697"/>
            <a:ext cx="1096733" cy="2229962"/>
          </a:xfrm>
          <a:prstGeom prst="rect">
            <a:avLst/>
          </a:prstGeom>
        </p:spPr>
      </p:pic>
      <p:pic>
        <p:nvPicPr>
          <p:cNvPr id="11" name="Picture 10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772FFA73-A221-42C8-A7F5-0F84E071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49" r="33449"/>
          <a:stretch/>
        </p:blipFill>
        <p:spPr>
          <a:xfrm>
            <a:off x="8866838" y="1729697"/>
            <a:ext cx="1096733" cy="2229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F8040-A9C2-4AB8-A556-56F6354F79FC}"/>
              </a:ext>
            </a:extLst>
          </p:cNvPr>
          <p:cNvSpPr txBox="1"/>
          <p:nvPr/>
        </p:nvSpPr>
        <p:spPr>
          <a:xfrm>
            <a:off x="2656761" y="4345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BFA2A-942C-4481-999E-4A6207C63A86}"/>
              </a:ext>
            </a:extLst>
          </p:cNvPr>
          <p:cNvSpPr txBox="1"/>
          <p:nvPr/>
        </p:nvSpPr>
        <p:spPr>
          <a:xfrm>
            <a:off x="5834726" y="4345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876E2-92A4-4FBD-9D82-5E0AAFE680B1}"/>
              </a:ext>
            </a:extLst>
          </p:cNvPr>
          <p:cNvSpPr txBox="1"/>
          <p:nvPr/>
        </p:nvSpPr>
        <p:spPr>
          <a:xfrm>
            <a:off x="8837163" y="434557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74266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36DB-780F-490E-866E-14FCC2BB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99C5-506C-4AD9-AE02-3B271075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 Based Talk</a:t>
            </a:r>
          </a:p>
        </p:txBody>
      </p:sp>
    </p:spTree>
    <p:extLst>
      <p:ext uri="{BB962C8B-B14F-4D97-AF65-F5344CB8AC3E}">
        <p14:creationId xmlns:p14="http://schemas.microsoft.com/office/powerpoint/2010/main" val="2711433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3990-77FB-4029-B160-E3143AAA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6D6E-6652-4131-A9CA-4E632C791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r>
              <a:rPr lang="en-US" dirty="0"/>
              <a:t>Deployment Options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5F1C4-51F8-423F-A44F-FD15E16ED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806713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4267199"/>
          </a:xfrm>
        </p:spPr>
        <p:txBody>
          <a:bodyPr/>
          <a:lstStyle/>
          <a:p>
            <a:r>
              <a:rPr lang="en-US" dirty="0"/>
              <a:t>Part of Build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Part of Pipeline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CB03267-1FB9-40AD-9998-DF210C59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17" y="1197776"/>
            <a:ext cx="2149841" cy="1207494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316A9C0-FCF4-490B-A8D9-1765B097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45" y="2971800"/>
            <a:ext cx="1755194" cy="1382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CA5E95-0FC8-4D9B-B8C0-0ABF0C3B6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45" r="23050"/>
          <a:stretch/>
        </p:blipFill>
        <p:spPr>
          <a:xfrm>
            <a:off x="8595761" y="2971800"/>
            <a:ext cx="2451652" cy="1256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56B93A-8048-4E51-BC3D-2FE8C30D0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45" y="4876800"/>
            <a:ext cx="2643809" cy="1510748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20C7410-5F01-4E90-8879-5F9B79EFE3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3184" y="1374500"/>
            <a:ext cx="3230213" cy="759100"/>
          </a:xfrm>
          <a:prstGeom prst="rect">
            <a:avLst/>
          </a:prstGeom>
        </p:spPr>
      </p:pic>
      <p:pic>
        <p:nvPicPr>
          <p:cNvPr id="22" name="Picture 12" descr="Image result for docker icon">
            <a:extLst>
              <a:ext uri="{FF2B5EF4-FFF2-40B4-BE49-F238E27FC236}">
                <a16:creationId xmlns:a16="http://schemas.microsoft.com/office/drawing/2014/main" id="{4200419C-0AB0-4278-B12E-42C1ECB2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585" y="4595785"/>
            <a:ext cx="1255238" cy="107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EE196EC5-F13F-48E6-8A4F-D392DA578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761" y="5749606"/>
            <a:ext cx="1129232" cy="941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103E28-0265-4152-96F2-7E70277D04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6885" y="4952297"/>
            <a:ext cx="2021055" cy="13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Part of Build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260E1-8160-4B84-8C2E-5118F1A8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9" y="5032493"/>
            <a:ext cx="2324100" cy="1533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5A427-2F39-4310-9F01-2ECB0036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53" y="1376495"/>
            <a:ext cx="3161434" cy="153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93A8A-86EE-4A27-94DB-F84D35EA1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26" y="1443737"/>
            <a:ext cx="2177846" cy="940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FFC24B-A815-40BC-91F1-7739C5726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753" y="3225091"/>
            <a:ext cx="2648346" cy="1205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E24C96-123F-4E29-8C0A-80CA09B71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026" y="3221372"/>
            <a:ext cx="2128350" cy="20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Part of Build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761966"/>
            <a:ext cx="3549121" cy="1828800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5C808-6ACE-4EB6-B6AF-F252B1F8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68974" y="1393914"/>
            <a:ext cx="5121321" cy="1056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DF2E47-61D6-43D4-9F30-7E57E61F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399" y="1056665"/>
            <a:ext cx="995220" cy="1542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FC187E-1A84-40AC-BE25-394262F19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399" y="2905156"/>
            <a:ext cx="995220" cy="15424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3B38D3-0BC6-4CF9-AAC0-166CECF72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639" y="4800600"/>
            <a:ext cx="995220" cy="15424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CE3E1-35F0-4C9B-BE7E-FB396DB0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68974" y="3194367"/>
            <a:ext cx="5121321" cy="1056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BC7723-825E-4C23-977F-542F053E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68974" y="4935796"/>
            <a:ext cx="5121321" cy="1056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88131-D37C-4FE8-A452-4660AF1F1B8C}"/>
              </a:ext>
            </a:extLst>
          </p:cNvPr>
          <p:cNvSpPr txBox="1"/>
          <p:nvPr/>
        </p:nvSpPr>
        <p:spPr>
          <a:xfrm>
            <a:off x="4346522" y="173753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B30F3-9BA4-474F-A49B-7516E53D3906}"/>
              </a:ext>
            </a:extLst>
          </p:cNvPr>
          <p:cNvSpPr txBox="1"/>
          <p:nvPr/>
        </p:nvSpPr>
        <p:spPr>
          <a:xfrm>
            <a:off x="4346522" y="359661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3751C-AF1F-484A-985C-F817A0C2BA24}"/>
              </a:ext>
            </a:extLst>
          </p:cNvPr>
          <p:cNvSpPr txBox="1"/>
          <p:nvPr/>
        </p:nvSpPr>
        <p:spPr>
          <a:xfrm>
            <a:off x="4346522" y="53832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F49A1AE-F8E7-4F80-AEC7-6AC82E0314C8}"/>
              </a:ext>
            </a:extLst>
          </p:cNvPr>
          <p:cNvSpPr/>
          <p:nvPr/>
        </p:nvSpPr>
        <p:spPr>
          <a:xfrm>
            <a:off x="4463162" y="2364037"/>
            <a:ext cx="401830" cy="97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A9381DC-B471-4CF7-AB85-3E853126E539}"/>
              </a:ext>
            </a:extLst>
          </p:cNvPr>
          <p:cNvSpPr/>
          <p:nvPr/>
        </p:nvSpPr>
        <p:spPr>
          <a:xfrm>
            <a:off x="4489611" y="4225810"/>
            <a:ext cx="401830" cy="9785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9870A3-904F-4777-B3A9-569CE0411C00}"/>
              </a:ext>
            </a:extLst>
          </p:cNvPr>
          <p:cNvSpPr txBox="1"/>
          <p:nvPr/>
        </p:nvSpPr>
        <p:spPr>
          <a:xfrm>
            <a:off x="10500004" y="1065685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A37CD8-80C6-4647-958B-79E444344B89}"/>
              </a:ext>
            </a:extLst>
          </p:cNvPr>
          <p:cNvSpPr txBox="1"/>
          <p:nvPr/>
        </p:nvSpPr>
        <p:spPr>
          <a:xfrm>
            <a:off x="10563086" y="3035369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</p:spTree>
    <p:extLst>
      <p:ext uri="{BB962C8B-B14F-4D97-AF65-F5344CB8AC3E}">
        <p14:creationId xmlns:p14="http://schemas.microsoft.com/office/powerpoint/2010/main" val="42369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Part of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CE607-30D1-4F2B-ABD1-FB836A56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22" y="1600200"/>
            <a:ext cx="8441682" cy="3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2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Part of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0C3A75-56A8-4F97-AC6F-C0DA9BA78635}"/>
              </a:ext>
            </a:extLst>
          </p:cNvPr>
          <p:cNvGrpSpPr/>
          <p:nvPr/>
        </p:nvGrpSpPr>
        <p:grpSpPr>
          <a:xfrm>
            <a:off x="5068974" y="1056665"/>
            <a:ext cx="6272645" cy="1542420"/>
            <a:chOff x="5068974" y="1056665"/>
            <a:chExt cx="6272645" cy="1542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86C0D-73B3-4215-9D5D-930DD2A09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1393914"/>
              <a:ext cx="5121321" cy="1056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BC217C-241D-4DB9-971F-D9C550B3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6399" y="1056665"/>
              <a:ext cx="995220" cy="15424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C6D420-27B2-4B21-98AC-D7EC66A5E472}"/>
              </a:ext>
            </a:extLst>
          </p:cNvPr>
          <p:cNvGrpSpPr/>
          <p:nvPr/>
        </p:nvGrpSpPr>
        <p:grpSpPr>
          <a:xfrm>
            <a:off x="5068974" y="2905156"/>
            <a:ext cx="6272645" cy="1542420"/>
            <a:chOff x="5068974" y="2905156"/>
            <a:chExt cx="6272645" cy="1542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81AE17-E525-41F9-9E2D-D03975A32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6399" y="2905156"/>
              <a:ext cx="995220" cy="15424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6BDA2F-F491-4581-A38B-2AD034C4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3194367"/>
              <a:ext cx="5121321" cy="105658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2120C4-1ED8-4072-8CD2-C3439E427452}"/>
              </a:ext>
            </a:extLst>
          </p:cNvPr>
          <p:cNvGrpSpPr/>
          <p:nvPr/>
        </p:nvGrpSpPr>
        <p:grpSpPr>
          <a:xfrm>
            <a:off x="5068974" y="4800600"/>
            <a:ext cx="6255885" cy="1542420"/>
            <a:chOff x="5068974" y="4800600"/>
            <a:chExt cx="6255885" cy="15424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997F1C-756B-4B0E-BDC1-4827C5192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9639" y="4800600"/>
              <a:ext cx="995220" cy="15424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342095-3474-4F93-A6E2-CE3EC5ADE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4935796"/>
              <a:ext cx="5121321" cy="105658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0F2C72-D577-47C5-B967-BD1BBC57F459}"/>
              </a:ext>
            </a:extLst>
          </p:cNvPr>
          <p:cNvSpPr txBox="1"/>
          <p:nvPr/>
        </p:nvSpPr>
        <p:spPr>
          <a:xfrm>
            <a:off x="4346522" y="17375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B4103-10A9-44F8-811D-25975F41D7BD}"/>
              </a:ext>
            </a:extLst>
          </p:cNvPr>
          <p:cNvSpPr txBox="1"/>
          <p:nvPr/>
        </p:nvSpPr>
        <p:spPr>
          <a:xfrm>
            <a:off x="10500004" y="1065685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C94852-3178-4D07-BC38-AAB6A6C6AEB4}"/>
              </a:ext>
            </a:extLst>
          </p:cNvPr>
          <p:cNvSpPr txBox="1"/>
          <p:nvPr/>
        </p:nvSpPr>
        <p:spPr>
          <a:xfrm>
            <a:off x="10563086" y="3035369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0B4E3A-6465-4C17-91F7-47AAB28B5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626" y="1665704"/>
            <a:ext cx="677160" cy="51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D165CF-4282-4ADC-8C4A-B693CB744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626" y="3466157"/>
            <a:ext cx="677160" cy="51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ED338-D1E0-4CBC-AE3C-5CB02E0B7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626" y="5248756"/>
            <a:ext cx="677160" cy="5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1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Part of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0C3A75-56A8-4F97-AC6F-C0DA9BA78635}"/>
              </a:ext>
            </a:extLst>
          </p:cNvPr>
          <p:cNvGrpSpPr/>
          <p:nvPr/>
        </p:nvGrpSpPr>
        <p:grpSpPr>
          <a:xfrm>
            <a:off x="5068974" y="1056665"/>
            <a:ext cx="6272645" cy="1542420"/>
            <a:chOff x="5068974" y="1056665"/>
            <a:chExt cx="6272645" cy="1542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486C0D-73B3-4215-9D5D-930DD2A09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1393914"/>
              <a:ext cx="5121321" cy="1056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BC217C-241D-4DB9-971F-D9C550B3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6399" y="1056665"/>
              <a:ext cx="995220" cy="154242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C6D420-27B2-4B21-98AC-D7EC66A5E472}"/>
              </a:ext>
            </a:extLst>
          </p:cNvPr>
          <p:cNvGrpSpPr/>
          <p:nvPr/>
        </p:nvGrpSpPr>
        <p:grpSpPr>
          <a:xfrm>
            <a:off x="5068974" y="2905156"/>
            <a:ext cx="6272645" cy="1542420"/>
            <a:chOff x="5068974" y="2905156"/>
            <a:chExt cx="6272645" cy="1542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81AE17-E525-41F9-9E2D-D03975A32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6399" y="2905156"/>
              <a:ext cx="995220" cy="15424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6BDA2F-F491-4581-A38B-2AD034C4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3194367"/>
              <a:ext cx="5121321" cy="105658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0F2C72-D577-47C5-B967-BD1BBC57F459}"/>
              </a:ext>
            </a:extLst>
          </p:cNvPr>
          <p:cNvSpPr txBox="1"/>
          <p:nvPr/>
        </p:nvSpPr>
        <p:spPr>
          <a:xfrm>
            <a:off x="4346522" y="17375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B4103-10A9-44F8-811D-25975F41D7BD}"/>
              </a:ext>
            </a:extLst>
          </p:cNvPr>
          <p:cNvSpPr txBox="1"/>
          <p:nvPr/>
        </p:nvSpPr>
        <p:spPr>
          <a:xfrm>
            <a:off x="10500004" y="1065685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0B4E3A-6465-4C17-91F7-47AAB28B5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626" y="1665704"/>
            <a:ext cx="677160" cy="51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D165CF-4282-4ADC-8C4A-B693CB74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626" y="3466157"/>
            <a:ext cx="677160" cy="513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9E4B0A-6D58-4629-AC97-7751E66F237A}"/>
              </a:ext>
            </a:extLst>
          </p:cNvPr>
          <p:cNvSpPr txBox="1"/>
          <p:nvPr/>
        </p:nvSpPr>
        <p:spPr>
          <a:xfrm>
            <a:off x="10563085" y="3044279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ý</a:t>
            </a:r>
          </a:p>
        </p:txBody>
      </p:sp>
    </p:spTree>
    <p:extLst>
      <p:ext uri="{BB962C8B-B14F-4D97-AF65-F5344CB8AC3E}">
        <p14:creationId xmlns:p14="http://schemas.microsoft.com/office/powerpoint/2010/main" val="3802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1857-FB5C-4F14-AEE8-AE394632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149" y="1692568"/>
            <a:ext cx="8455760" cy="35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06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AA8-F539-424B-BD3F-898AB1F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B3B9-0CD9-4686-A27E-4113B0DE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635725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C691C-CE88-4991-AE63-8F4AD67F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C0DE03-015B-4E8C-82A7-D95CB10C2DB4}"/>
              </a:ext>
            </a:extLst>
          </p:cNvPr>
          <p:cNvGrpSpPr/>
          <p:nvPr/>
        </p:nvGrpSpPr>
        <p:grpSpPr>
          <a:xfrm>
            <a:off x="5068974" y="1056665"/>
            <a:ext cx="6272645" cy="1542420"/>
            <a:chOff x="5068974" y="1056665"/>
            <a:chExt cx="6272645" cy="1542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97390E-346B-4D8A-A2AC-A7522F57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1393914"/>
              <a:ext cx="5121321" cy="1056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6BFC27-DFD5-4CCF-BDBE-9578FC293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6399" y="1056665"/>
              <a:ext cx="995220" cy="154242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764DE8-EA09-426D-9561-34F8325AEE40}"/>
              </a:ext>
            </a:extLst>
          </p:cNvPr>
          <p:cNvGrpSpPr/>
          <p:nvPr/>
        </p:nvGrpSpPr>
        <p:grpSpPr>
          <a:xfrm>
            <a:off x="5068974" y="2905156"/>
            <a:ext cx="6272645" cy="1542420"/>
            <a:chOff x="5068974" y="2905156"/>
            <a:chExt cx="6272645" cy="15424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29B04-AC82-4C26-944A-ECDF14E8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6399" y="2905156"/>
              <a:ext cx="995220" cy="15424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2A9B3B-EC2D-4BEB-A7ED-5B560428E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3194367"/>
              <a:ext cx="5121321" cy="105658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783478-FD6E-47C9-BC27-8629D08A050B}"/>
              </a:ext>
            </a:extLst>
          </p:cNvPr>
          <p:cNvGrpSpPr/>
          <p:nvPr/>
        </p:nvGrpSpPr>
        <p:grpSpPr>
          <a:xfrm>
            <a:off x="5068974" y="4800600"/>
            <a:ext cx="6255885" cy="1542420"/>
            <a:chOff x="5068974" y="4800600"/>
            <a:chExt cx="6255885" cy="15424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63497C-537C-4F2A-B699-E13DAF709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9639" y="4800600"/>
              <a:ext cx="995220" cy="1542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B6EBE6-F196-446C-9442-0203C703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068974" y="4935796"/>
              <a:ext cx="5121321" cy="105658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7C95BE-03FA-4A3C-85F0-0D70F877F9F6}"/>
              </a:ext>
            </a:extLst>
          </p:cNvPr>
          <p:cNvSpPr txBox="1"/>
          <p:nvPr/>
        </p:nvSpPr>
        <p:spPr>
          <a:xfrm>
            <a:off x="4346522" y="17375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5636E-A6F1-46D4-85ED-9F6B403377E6}"/>
              </a:ext>
            </a:extLst>
          </p:cNvPr>
          <p:cNvSpPr txBox="1"/>
          <p:nvPr/>
        </p:nvSpPr>
        <p:spPr>
          <a:xfrm>
            <a:off x="10500004" y="1065685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9873A4-7C06-45C7-A039-8928BF465087}"/>
              </a:ext>
            </a:extLst>
          </p:cNvPr>
          <p:cNvSpPr txBox="1"/>
          <p:nvPr/>
        </p:nvSpPr>
        <p:spPr>
          <a:xfrm>
            <a:off x="10563086" y="3035369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Wingdings" panose="05000000000000000000" pitchFamily="2" charset="2"/>
              </a:rPr>
              <a:t>þ</a:t>
            </a:r>
          </a:p>
        </p:txBody>
      </p:sp>
    </p:spTree>
    <p:extLst>
      <p:ext uri="{BB962C8B-B14F-4D97-AF65-F5344CB8AC3E}">
        <p14:creationId xmlns:p14="http://schemas.microsoft.com/office/powerpoint/2010/main" val="25955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8819-F974-477F-8CEE-48D0ADC3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0620B-C754-477F-B9F5-DE66A696B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Deployment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7BB7F-7788-4660-85AB-0ABD4CAE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52" y="955724"/>
            <a:ext cx="837818" cy="1288951"/>
          </a:xfrm>
          <a:prstGeom prst="rect">
            <a:avLst/>
          </a:prstGeom>
        </p:spPr>
      </p:pic>
      <p:pic>
        <p:nvPicPr>
          <p:cNvPr id="7176" name="Picture 8" descr="Related image">
            <a:extLst>
              <a:ext uri="{FF2B5EF4-FFF2-40B4-BE49-F238E27FC236}">
                <a16:creationId xmlns:a16="http://schemas.microsoft.com/office/drawing/2014/main" id="{60B6F8B6-BDCE-4A6E-8B9C-7AF03362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680" y="1600200"/>
            <a:ext cx="2400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docker icon">
            <a:extLst>
              <a:ext uri="{FF2B5EF4-FFF2-40B4-BE49-F238E27FC236}">
                <a16:creationId xmlns:a16="http://schemas.microsoft.com/office/drawing/2014/main" id="{E10DD019-69FB-479E-9C3F-F4E59FB6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74" y="3429000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FDE2-266A-4EEE-AB9E-96E9CAE9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36E0-D0A9-4EDE-A602-20992E2A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Not Tools</a:t>
            </a:r>
          </a:p>
          <a:p>
            <a:r>
              <a:rPr lang="en-US" dirty="0"/>
              <a:t>When A Tool Is Used It Is For An Example, not A Recommendation</a:t>
            </a:r>
          </a:p>
          <a:p>
            <a:r>
              <a:rPr lang="en-US" dirty="0"/>
              <a:t>Plan to Succeed</a:t>
            </a:r>
          </a:p>
          <a:p>
            <a:r>
              <a:rPr lang="en-US" dirty="0"/>
              <a:t>Dig Into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79BB9-6E91-4853-B194-DC07B09A4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 Favoritism</a:t>
            </a:r>
          </a:p>
        </p:txBody>
      </p:sp>
    </p:spTree>
    <p:extLst>
      <p:ext uri="{BB962C8B-B14F-4D97-AF65-F5344CB8AC3E}">
        <p14:creationId xmlns:p14="http://schemas.microsoft.com/office/powerpoint/2010/main" val="3559668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8819-F974-477F-8CEE-48D0ADC3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0620B-C754-477F-B9F5-DE66A696B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/>
          <a:lstStyle/>
          <a:p>
            <a:r>
              <a:rPr lang="en-US" dirty="0"/>
              <a:t>Deployment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74D80A-44D3-4C59-87CF-C5BE2E0D0EC7}"/>
              </a:ext>
            </a:extLst>
          </p:cNvPr>
          <p:cNvGrpSpPr/>
          <p:nvPr/>
        </p:nvGrpSpPr>
        <p:grpSpPr>
          <a:xfrm>
            <a:off x="5781945" y="2664119"/>
            <a:ext cx="6124320" cy="1739814"/>
            <a:chOff x="2223010" y="3629985"/>
            <a:chExt cx="9332304" cy="2651147"/>
          </a:xfrm>
          <a:solidFill>
            <a:schemeClr val="tx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1AB93E-BE00-4BCE-ACCA-E300E57FF4B8}"/>
                </a:ext>
              </a:extLst>
            </p:cNvPr>
            <p:cNvSpPr/>
            <p:nvPr/>
          </p:nvSpPr>
          <p:spPr>
            <a:xfrm>
              <a:off x="9380797" y="3629985"/>
              <a:ext cx="2174517" cy="265114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Production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425883-E5A3-4CD4-B4B6-BBB1C6A18CCE}"/>
                </a:ext>
              </a:extLst>
            </p:cNvPr>
            <p:cNvSpPr/>
            <p:nvPr/>
          </p:nvSpPr>
          <p:spPr>
            <a:xfrm>
              <a:off x="7066158" y="3629985"/>
              <a:ext cx="2174517" cy="265114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Staging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6EC966-9EDA-4BEC-AFB8-726CFF4A7380}"/>
                </a:ext>
              </a:extLst>
            </p:cNvPr>
            <p:cNvSpPr/>
            <p:nvPr/>
          </p:nvSpPr>
          <p:spPr>
            <a:xfrm>
              <a:off x="4751519" y="3629985"/>
              <a:ext cx="2174517" cy="2651147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Test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0A4997-DDFE-4DEE-A431-945C7043345B}"/>
                </a:ext>
              </a:extLst>
            </p:cNvPr>
            <p:cNvSpPr/>
            <p:nvPr/>
          </p:nvSpPr>
          <p:spPr>
            <a:xfrm>
              <a:off x="2223010" y="3629985"/>
              <a:ext cx="2388387" cy="265114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Develop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8962A-B00B-4087-974B-E81C7C2A7FD8}"/>
              </a:ext>
            </a:extLst>
          </p:cNvPr>
          <p:cNvSpPr/>
          <p:nvPr/>
        </p:nvSpPr>
        <p:spPr>
          <a:xfrm>
            <a:off x="4122612" y="2664119"/>
            <a:ext cx="1567378" cy="1739814"/>
          </a:xfrm>
          <a:prstGeom prst="rect">
            <a:avLst/>
          </a:prstGeom>
          <a:solidFill>
            <a:srgbClr val="B4FF9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Dev Machine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94D45C-E847-4999-A611-2536F3A70702}"/>
              </a:ext>
            </a:extLst>
          </p:cNvPr>
          <p:cNvSpPr/>
          <p:nvPr/>
        </p:nvSpPr>
        <p:spPr>
          <a:xfrm>
            <a:off x="5875226" y="4758751"/>
            <a:ext cx="47859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Continuous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Continuous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Continuous Delivery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B29A975-F522-49A9-8FEF-D760F264EE38}"/>
              </a:ext>
            </a:extLst>
          </p:cNvPr>
          <p:cNvSpPr/>
          <p:nvPr/>
        </p:nvSpPr>
        <p:spPr>
          <a:xfrm rot="13937365">
            <a:off x="5019842" y="4164593"/>
            <a:ext cx="1052336" cy="4786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 descr="Image result for docker icon">
            <a:extLst>
              <a:ext uri="{FF2B5EF4-FFF2-40B4-BE49-F238E27FC236}">
                <a16:creationId xmlns:a16="http://schemas.microsoft.com/office/drawing/2014/main" id="{14A517E7-13EF-4CE7-94FE-A3040B0C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9" y="438737"/>
            <a:ext cx="2263496" cy="193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3A0EC-0591-4ADF-9C53-B8F7D6F2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14" y="168067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1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FC2-7218-4F0D-9E74-3A1FFC22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3A030-49D8-4C47-A81E-16787513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813" y="609600"/>
            <a:ext cx="2847114" cy="5547359"/>
          </a:xfrm>
        </p:spPr>
        <p:txBody>
          <a:bodyPr anchor="t">
            <a:normAutofit/>
          </a:bodyPr>
          <a:lstStyle/>
          <a:p>
            <a:r>
              <a:rPr lang="en-US" dirty="0"/>
              <a:t>Source Control</a:t>
            </a:r>
          </a:p>
          <a:p>
            <a:r>
              <a:rPr lang="en-US" dirty="0"/>
              <a:t>CI/CD</a:t>
            </a:r>
          </a:p>
          <a:p>
            <a:r>
              <a:rPr lang="en-US" dirty="0"/>
              <a:t>Automated Tests</a:t>
            </a:r>
          </a:p>
          <a:p>
            <a:pPr lvl="1"/>
            <a:r>
              <a:rPr lang="en-US" dirty="0"/>
              <a:t>Developer</a:t>
            </a:r>
          </a:p>
          <a:p>
            <a:pPr lvl="1"/>
            <a:r>
              <a:rPr lang="en-US" dirty="0"/>
              <a:t>Acceptance</a:t>
            </a:r>
          </a:p>
          <a:p>
            <a:pPr lvl="1"/>
            <a:r>
              <a:rPr lang="en-US" dirty="0" err="1"/>
              <a:t>End-To-END</a:t>
            </a:r>
            <a:endParaRPr lang="en-US" dirty="0"/>
          </a:p>
          <a:p>
            <a:r>
              <a:rPr lang="en-US" dirty="0"/>
              <a:t>Code Analysis</a:t>
            </a:r>
          </a:p>
          <a:p>
            <a:pPr lvl="1"/>
            <a:r>
              <a:rPr lang="en-US" dirty="0"/>
              <a:t>Static</a:t>
            </a:r>
          </a:p>
          <a:p>
            <a:pPr lvl="1"/>
            <a:r>
              <a:rPr lang="en-US" dirty="0"/>
              <a:t>Dynamic</a:t>
            </a:r>
          </a:p>
          <a:p>
            <a:pPr lvl="1"/>
            <a:r>
              <a:rPr lang="en-US" dirty="0"/>
              <a:t>Security (OWASP)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Orchestration</a:t>
            </a:r>
          </a:p>
          <a:p>
            <a:r>
              <a:rPr lang="en-US" dirty="0"/>
              <a:t>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1F2C0-D447-4DB7-A06A-9F170B474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7F321-6423-4AD9-9F2B-57C514FF566A}"/>
              </a:ext>
            </a:extLst>
          </p:cNvPr>
          <p:cNvSpPr txBox="1">
            <a:spLocks/>
          </p:cNvSpPr>
          <p:nvPr/>
        </p:nvSpPr>
        <p:spPr>
          <a:xfrm>
            <a:off x="8513219" y="683624"/>
            <a:ext cx="3199810" cy="518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Analytics</a:t>
            </a:r>
          </a:p>
          <a:p>
            <a:r>
              <a:rPr lang="en-US" dirty="0"/>
              <a:t>Database Automation</a:t>
            </a:r>
          </a:p>
          <a:p>
            <a:r>
              <a:rPr lang="en-US" dirty="0"/>
              <a:t>Infrastructure</a:t>
            </a:r>
          </a:p>
          <a:p>
            <a:pPr lvl="1"/>
            <a:r>
              <a:rPr lang="en-US" dirty="0"/>
              <a:t>As Code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TerraForming</a:t>
            </a:r>
            <a:r>
              <a:rPr lang="en-US" dirty="0"/>
              <a:t>”</a:t>
            </a:r>
          </a:p>
          <a:p>
            <a:r>
              <a:rPr lang="en-US" dirty="0"/>
              <a:t>Containers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15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4CEE2-EF48-4A8F-A629-0B527C5EE839}"/>
              </a:ext>
            </a:extLst>
          </p:cNvPr>
          <p:cNvSpPr/>
          <p:nvPr/>
        </p:nvSpPr>
        <p:spPr>
          <a:xfrm>
            <a:off x="15240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https://tinyurl.com/devopsperiodic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05BAA-4E04-4FB0-A53D-9F729036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7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BF510B-719E-4B52-8A0D-654B88F3DF45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27" y="762453"/>
            <a:ext cx="9678474" cy="59114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16724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the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DB990-54EB-4680-A053-923EA0B7A2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8" y="666269"/>
            <a:ext cx="11334530" cy="5883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002DE-33B5-4AC1-A04D-FE4528643A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2" y="3488205"/>
            <a:ext cx="1281739" cy="706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77BF7-0F32-4BD6-A937-B1D980626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20" y="717033"/>
            <a:ext cx="1141122" cy="760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2FAF8-6CCA-4AE7-962C-F62CBF6C8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3" y="859518"/>
            <a:ext cx="1129250" cy="418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0D0445-48AA-41DE-A7B7-D2386F695D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23" y="1644670"/>
            <a:ext cx="742861" cy="742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4945B-F576-4FE3-A90B-BC51349ED1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7" y="1524646"/>
            <a:ext cx="790886" cy="28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2B0C3-5FC0-4A05-93B4-33AAA06539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64" y="2186240"/>
            <a:ext cx="1178495" cy="883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56DBF-55DB-4575-94C7-C9085A45E7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22" y="2186240"/>
            <a:ext cx="742861" cy="742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B3C9F7-A275-4F02-AD59-FD40C0E60D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95" y="4830965"/>
            <a:ext cx="861488" cy="358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5E1B58-14D0-462F-9A3B-863E4C2D6D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67" y="4830965"/>
            <a:ext cx="861488" cy="358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8B96CE-1FDF-4167-8671-D5E5051145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55" y="4722938"/>
            <a:ext cx="694681" cy="216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602998-BDA2-41EC-BDC3-4EEC6371A3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908" y="5929347"/>
            <a:ext cx="1027448" cy="467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C2E165-279B-4448-B783-8ADB07952C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30" y="4170310"/>
            <a:ext cx="432388" cy="432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D7092D-6ED1-4E7E-9BB0-49C065B0A18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76" y="3574034"/>
            <a:ext cx="432388" cy="4323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29A929-E9C3-4C8D-8891-83D25CBCE17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127" y="2916183"/>
            <a:ext cx="1103975" cy="6497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FFB478-3B01-4C16-B810-5F835ABA293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08" y="3611999"/>
            <a:ext cx="871403" cy="476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A383B5-FCBB-49BA-A300-4E766F8CA34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155" y="3430518"/>
            <a:ext cx="1096046" cy="822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DE6A58-EB82-4E90-A968-A787AF2E5A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451" y="3608016"/>
            <a:ext cx="432388" cy="4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>
            <a:normAutofit fontScale="90000"/>
          </a:bodyPr>
          <a:lstStyle/>
          <a:p>
            <a:r>
              <a:rPr lang="en-US" dirty="0"/>
              <a:t>Planning the Pipeline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6096FD9-B46A-41C7-BBBF-5E82685D5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06212"/>
              </p:ext>
            </p:extLst>
          </p:nvPr>
        </p:nvGraphicFramePr>
        <p:xfrm>
          <a:off x="276790" y="705828"/>
          <a:ext cx="11599579" cy="5350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6245">
                  <a:extLst>
                    <a:ext uri="{9D8B030D-6E8A-4147-A177-3AD203B41FA5}">
                      <a16:colId xmlns:a16="http://schemas.microsoft.com/office/drawing/2014/main" val="180659661"/>
                    </a:ext>
                  </a:extLst>
                </a:gridCol>
                <a:gridCol w="2276955">
                  <a:extLst>
                    <a:ext uri="{9D8B030D-6E8A-4147-A177-3AD203B41FA5}">
                      <a16:colId xmlns:a16="http://schemas.microsoft.com/office/drawing/2014/main" val="515417373"/>
                    </a:ext>
                  </a:extLst>
                </a:gridCol>
                <a:gridCol w="2642127">
                  <a:extLst>
                    <a:ext uri="{9D8B030D-6E8A-4147-A177-3AD203B41FA5}">
                      <a16:colId xmlns:a16="http://schemas.microsoft.com/office/drawing/2014/main" val="3045510939"/>
                    </a:ext>
                  </a:extLst>
                </a:gridCol>
                <a:gridCol w="1321063">
                  <a:extLst>
                    <a:ext uri="{9D8B030D-6E8A-4147-A177-3AD203B41FA5}">
                      <a16:colId xmlns:a16="http://schemas.microsoft.com/office/drawing/2014/main" val="778011172"/>
                    </a:ext>
                  </a:extLst>
                </a:gridCol>
                <a:gridCol w="1321063">
                  <a:extLst>
                    <a:ext uri="{9D8B030D-6E8A-4147-A177-3AD203B41FA5}">
                      <a16:colId xmlns:a16="http://schemas.microsoft.com/office/drawing/2014/main" val="843669461"/>
                    </a:ext>
                  </a:extLst>
                </a:gridCol>
                <a:gridCol w="1321063">
                  <a:extLst>
                    <a:ext uri="{9D8B030D-6E8A-4147-A177-3AD203B41FA5}">
                      <a16:colId xmlns:a16="http://schemas.microsoft.com/office/drawing/2014/main" val="2997694752"/>
                    </a:ext>
                  </a:extLst>
                </a:gridCol>
                <a:gridCol w="1321063">
                  <a:extLst>
                    <a:ext uri="{9D8B030D-6E8A-4147-A177-3AD203B41FA5}">
                      <a16:colId xmlns:a16="http://schemas.microsoft.com/office/drawing/2014/main" val="877550577"/>
                    </a:ext>
                  </a:extLst>
                </a:gridCol>
              </a:tblGrid>
              <a:tr h="239285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Local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effectLst/>
                        </a:rPr>
                        <a:t>Network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969" marR="96969" marT="48485" marB="48485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59213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Area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Concern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Developer Machine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Dev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Test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Staging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Production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241479121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Develop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IDE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3422928067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Develop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Tool(s)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2063086843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Build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Technology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2098188475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Build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Strategy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2775077839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Provision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Hardware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123879189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Provision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Software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737140951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Deploy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Strategy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2464366345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Deploy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Tool(s)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2051662617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Deploy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Orchestration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923112211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Configure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Tool(s)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380076425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Test: Unit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195164683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Test: Integration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3059099756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Test: Acceptance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3451614754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Test: Performance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3635471541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Test: Load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897241806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Code Analysis: Static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999987572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Quality/Test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Code Analysis: Security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4113244530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Release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Tool(s)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686655867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Monitoring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Log Analysis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1548498506"/>
                  </a:ext>
                </a:extLst>
              </a:tr>
              <a:tr h="239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Monitoring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APM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51" marR="5051" marT="5051" marB="0" anchor="b"/>
                </a:tc>
                <a:extLst>
                  <a:ext uri="{0D108BD9-81ED-4DB2-BD59-A6C34878D82A}">
                    <a16:rowId xmlns:a16="http://schemas.microsoft.com/office/drawing/2014/main" val="405488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179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F9E7-D1A0-4D63-AA99-86E297F3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552440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46078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36DB-780F-490E-866E-14FCC2BB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Things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99C5-506C-4AD9-AE02-3B271075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90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CDAAD03-1A6A-4A25-A348-864B5FB6201E}"/>
              </a:ext>
            </a:extLst>
          </p:cNvPr>
          <p:cNvSpPr/>
          <p:nvPr/>
        </p:nvSpPr>
        <p:spPr>
          <a:xfrm>
            <a:off x="734906" y="2004392"/>
            <a:ext cx="3549121" cy="354912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92E-CA84-456E-996B-2F8D9762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21" y="2776484"/>
            <a:ext cx="636120" cy="67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9C54F-4126-4311-8083-1736EEEF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74" y="3554480"/>
            <a:ext cx="636120" cy="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E1281-F8BD-4750-A793-70D73F1F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41" y="2776484"/>
            <a:ext cx="636120" cy="6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E1454-E745-4F13-A39E-2CBDD481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/>
          </a:blip>
          <a:stretch>
            <a:fillRect/>
          </a:stretch>
        </p:blipFill>
        <p:spPr>
          <a:xfrm>
            <a:off x="2111650" y="1505411"/>
            <a:ext cx="636120" cy="67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760CD-B760-40DF-9BB7-435D6FEC3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31" y="1839991"/>
            <a:ext cx="636120" cy="67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08100-596D-4B55-B067-EBBD05A45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121" y="4396041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689AA-E114-4FCF-9371-D8BA68B25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641" y="4396369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1DF67-BB4F-4C0A-BC04-F251FA363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767" y="4876353"/>
            <a:ext cx="636120" cy="677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EA54A-F001-492F-B48F-02B1E2489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6376" y="4876353"/>
            <a:ext cx="636120" cy="677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7203BC-6C34-481E-8317-F1B3FC8E3793}"/>
              </a:ext>
            </a:extLst>
          </p:cNvPr>
          <p:cNvSpPr txBox="1"/>
          <p:nvPr/>
        </p:nvSpPr>
        <p:spPr>
          <a:xfrm>
            <a:off x="3977528" y="5683162"/>
            <a:ext cx="260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Advisors/Consultants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48D2E-8130-432A-9DAD-7454C9DDD0C7}"/>
              </a:ext>
            </a:extLst>
          </p:cNvPr>
          <p:cNvSpPr txBox="1"/>
          <p:nvPr/>
        </p:nvSpPr>
        <p:spPr>
          <a:xfrm>
            <a:off x="1178031" y="1030260"/>
            <a:ext cx="260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Agile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CCBA4-D979-467C-A0EE-D0E0B77E5A74}"/>
              </a:ext>
            </a:extLst>
          </p:cNvPr>
          <p:cNvSpPr txBox="1"/>
          <p:nvPr/>
        </p:nvSpPr>
        <p:spPr>
          <a:xfrm>
            <a:off x="6367670" y="951370"/>
            <a:ext cx="5089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Mindset (Agile)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Productize stable projects/libraries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 the non-business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Environment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Deployment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6A4161-F0BF-4E61-B9B8-4548B4A947C0}"/>
              </a:ext>
            </a:extLst>
          </p:cNvPr>
          <p:cNvGrpSpPr/>
          <p:nvPr/>
        </p:nvGrpSpPr>
        <p:grpSpPr>
          <a:xfrm>
            <a:off x="6954933" y="1699405"/>
            <a:ext cx="4059036" cy="1762154"/>
            <a:chOff x="4410261" y="2879865"/>
            <a:chExt cx="6879709" cy="29866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67BFEE-757C-4A15-B1A8-434838FDD6FE}"/>
                </a:ext>
              </a:extLst>
            </p:cNvPr>
            <p:cNvGrpSpPr/>
            <p:nvPr/>
          </p:nvGrpSpPr>
          <p:grpSpPr>
            <a:xfrm>
              <a:off x="5359926" y="2912706"/>
              <a:ext cx="5078427" cy="2903273"/>
              <a:chOff x="5336689" y="1891749"/>
              <a:chExt cx="5078427" cy="290327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A8A953-9C90-41CF-B013-7D6B6F2AF196}"/>
                  </a:ext>
                </a:extLst>
              </p:cNvPr>
              <p:cNvSpPr/>
              <p:nvPr/>
            </p:nvSpPr>
            <p:spPr>
              <a:xfrm>
                <a:off x="6863617" y="4355225"/>
                <a:ext cx="1998133" cy="43979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0D2B520-2B3E-44F9-B067-88BAA664941D}"/>
                  </a:ext>
                </a:extLst>
              </p:cNvPr>
              <p:cNvSpPr/>
              <p:nvPr/>
            </p:nvSpPr>
            <p:spPr>
              <a:xfrm rot="16200000">
                <a:off x="5630623" y="3128458"/>
                <a:ext cx="1998133" cy="4397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288041-9DD7-46EC-A8CB-7D5113F31980}"/>
                  </a:ext>
                </a:extLst>
              </p:cNvPr>
              <p:cNvSpPr/>
              <p:nvPr/>
            </p:nvSpPr>
            <p:spPr>
              <a:xfrm rot="16200000">
                <a:off x="8081549" y="3136261"/>
                <a:ext cx="1998133" cy="4397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3723E31-57B9-4272-A97B-6E8C227B30C4}"/>
                  </a:ext>
                </a:extLst>
              </p:cNvPr>
              <p:cNvSpPr/>
              <p:nvPr/>
            </p:nvSpPr>
            <p:spPr>
              <a:xfrm>
                <a:off x="6862583" y="1891749"/>
                <a:ext cx="1998133" cy="439797"/>
              </a:xfrm>
              <a:prstGeom prst="rect">
                <a:avLst/>
              </a:prstGeom>
              <a:solidFill>
                <a:srgbClr val="FF99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F28B28-F241-4E4C-B37F-5AAF325639C3}"/>
                  </a:ext>
                </a:extLst>
              </p:cNvPr>
              <p:cNvSpPr/>
              <p:nvPr/>
            </p:nvSpPr>
            <p:spPr>
              <a:xfrm>
                <a:off x="5336689" y="2382128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CBE2FBB-7D04-4FE4-B335-32822D2A9E00}"/>
                  </a:ext>
                </a:extLst>
              </p:cNvPr>
              <p:cNvSpPr/>
              <p:nvPr/>
            </p:nvSpPr>
            <p:spPr>
              <a:xfrm>
                <a:off x="5360157" y="3678364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B955857-5C6A-4A32-B2C3-3560304553A8}"/>
                  </a:ext>
                </a:extLst>
              </p:cNvPr>
              <p:cNvSpPr/>
              <p:nvPr/>
            </p:nvSpPr>
            <p:spPr>
              <a:xfrm>
                <a:off x="9521910" y="2352450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7F599D0-4DD2-4BEB-91DA-75694CF21B21}"/>
                  </a:ext>
                </a:extLst>
              </p:cNvPr>
              <p:cNvSpPr/>
              <p:nvPr/>
            </p:nvSpPr>
            <p:spPr>
              <a:xfrm>
                <a:off x="9545378" y="3648686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DA0DA55-6228-4B46-878D-BD535A4FCB3B}"/>
                  </a:ext>
                </a:extLst>
              </p:cNvPr>
              <p:cNvSpPr/>
              <p:nvPr/>
            </p:nvSpPr>
            <p:spPr>
              <a:xfrm>
                <a:off x="6863617" y="2341485"/>
                <a:ext cx="1998133" cy="199813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D72E59-66C7-4BD7-970F-C6E9F1ED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3557" y="4105133"/>
              <a:ext cx="752043" cy="75056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1EB981-9D00-4782-874A-3E448A1C9F20}"/>
                </a:ext>
              </a:extLst>
            </p:cNvPr>
            <p:cNvGrpSpPr/>
            <p:nvPr/>
          </p:nvGrpSpPr>
          <p:grpSpPr>
            <a:xfrm>
              <a:off x="7049010" y="5343341"/>
              <a:ext cx="1835977" cy="523220"/>
              <a:chOff x="7025773" y="4322384"/>
              <a:chExt cx="1835977" cy="52322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9D9A9D-2AB4-4755-B9A0-E90EE8C76085}"/>
                  </a:ext>
                </a:extLst>
              </p:cNvPr>
              <p:cNvSpPr txBox="1"/>
              <p:nvPr/>
            </p:nvSpPr>
            <p:spPr>
              <a:xfrm>
                <a:off x="7225455" y="4322384"/>
                <a:ext cx="16362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b="1" dirty="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4CD8CD1-A8CF-43C5-8D12-861F1D294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25773" y="4412243"/>
                <a:ext cx="199682" cy="362751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D798B7-D0FC-4FB4-A889-6948FC1F38A9}"/>
                </a:ext>
              </a:extLst>
            </p:cNvPr>
            <p:cNvGrpSpPr/>
            <p:nvPr/>
          </p:nvGrpSpPr>
          <p:grpSpPr>
            <a:xfrm>
              <a:off x="6430967" y="3370247"/>
              <a:ext cx="2912591" cy="1998133"/>
              <a:chOff x="6407730" y="2349290"/>
              <a:chExt cx="2912591" cy="199813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2185AB9-234C-4A1D-A544-5A209C036F39}"/>
                  </a:ext>
                </a:extLst>
              </p:cNvPr>
              <p:cNvGrpSpPr/>
              <p:nvPr/>
            </p:nvGrpSpPr>
            <p:grpSpPr>
              <a:xfrm>
                <a:off x="6407730" y="2349290"/>
                <a:ext cx="461665" cy="1998133"/>
                <a:chOff x="6407730" y="2349290"/>
                <a:chExt cx="461665" cy="1998133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EC4439-CC0F-4DD3-A43D-E272D95FD6C6}"/>
                    </a:ext>
                  </a:extLst>
                </p:cNvPr>
                <p:cNvSpPr txBox="1"/>
                <p:nvPr/>
              </p:nvSpPr>
              <p:spPr>
                <a:xfrm rot="16200000">
                  <a:off x="5808676" y="2948344"/>
                  <a:ext cx="16597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b="1" dirty="0"/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15B15650-AFB4-4B50-B647-8A4467B30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798" y="3940227"/>
                  <a:ext cx="319851" cy="407196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37D1BE3-B651-45CE-A6C9-28D056A943DE}"/>
                  </a:ext>
                </a:extLst>
              </p:cNvPr>
              <p:cNvGrpSpPr/>
              <p:nvPr/>
            </p:nvGrpSpPr>
            <p:grpSpPr>
              <a:xfrm>
                <a:off x="8858656" y="2357093"/>
                <a:ext cx="461665" cy="1990330"/>
                <a:chOff x="8858656" y="2357093"/>
                <a:chExt cx="461665" cy="1990330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9EA62FB-06C7-4F11-B0C0-92633B54F327}"/>
                    </a:ext>
                  </a:extLst>
                </p:cNvPr>
                <p:cNvSpPr txBox="1"/>
                <p:nvPr/>
              </p:nvSpPr>
              <p:spPr>
                <a:xfrm rot="16200000">
                  <a:off x="8263503" y="2952246"/>
                  <a:ext cx="16519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b="1" dirty="0"/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A36FB4B6-0FBE-46A3-85EB-CD04957E1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7367" y="3940227"/>
                  <a:ext cx="319851" cy="4071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68B058-1DD6-4FC4-9A44-AEE84F1C60C1}"/>
                </a:ext>
              </a:extLst>
            </p:cNvPr>
            <p:cNvGrpSpPr/>
            <p:nvPr/>
          </p:nvGrpSpPr>
          <p:grpSpPr>
            <a:xfrm>
              <a:off x="4410261" y="3373407"/>
              <a:ext cx="6879709" cy="2006802"/>
              <a:chOff x="4387024" y="2352450"/>
              <a:chExt cx="6879709" cy="20068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DA3DFC-9331-4F0B-A75A-58EE08EBD1B2}"/>
                  </a:ext>
                </a:extLst>
              </p:cNvPr>
              <p:cNvSpPr/>
              <p:nvPr/>
            </p:nvSpPr>
            <p:spPr>
              <a:xfrm>
                <a:off x="5336689" y="2382128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BC08E7-C72A-4945-B756-7FED2773E14B}"/>
                  </a:ext>
                </a:extLst>
              </p:cNvPr>
              <p:cNvSpPr/>
              <p:nvPr/>
            </p:nvSpPr>
            <p:spPr>
              <a:xfrm>
                <a:off x="5360157" y="3678364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5FAB6C-AE6C-4A79-9F88-F5D7B86407D4}"/>
                  </a:ext>
                </a:extLst>
              </p:cNvPr>
              <p:cNvSpPr/>
              <p:nvPr/>
            </p:nvSpPr>
            <p:spPr>
              <a:xfrm>
                <a:off x="9521910" y="2352450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F8C2FC-B7E6-42D8-97AC-A62E6E17FF76}"/>
                  </a:ext>
                </a:extLst>
              </p:cNvPr>
              <p:cNvSpPr/>
              <p:nvPr/>
            </p:nvSpPr>
            <p:spPr>
              <a:xfrm>
                <a:off x="9545378" y="3648686"/>
                <a:ext cx="869738" cy="6440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E8A3326-DFDE-474D-89B9-E93FD9BEF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3951" y="2632648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82142B8-DEE8-4BC0-96B1-6DA416E8C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07419" y="3928884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175F43A-57FE-41C2-95A4-AA3B131C3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69172" y="2602970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139815D-BF09-4778-B808-3F91A1A73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2640" y="3899206"/>
                <a:ext cx="738214" cy="2872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</p:pic>
          <p:sp>
            <p:nvSpPr>
              <p:cNvPr id="33" name="Can 125">
                <a:extLst>
                  <a:ext uri="{FF2B5EF4-FFF2-40B4-BE49-F238E27FC236}">
                    <a16:creationId xmlns:a16="http://schemas.microsoft.com/office/drawing/2014/main" id="{3E2BFDA5-0B2E-49CB-B861-E577DFAFA165}"/>
                  </a:ext>
                </a:extLst>
              </p:cNvPr>
              <p:cNvSpPr/>
              <p:nvPr/>
            </p:nvSpPr>
            <p:spPr>
              <a:xfrm>
                <a:off x="10576222" y="2382128"/>
                <a:ext cx="561133" cy="537812"/>
              </a:xfrm>
              <a:prstGeom prst="can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3C95D5-A4DB-494D-954D-CF195439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7024" y="2433594"/>
                <a:ext cx="651933" cy="68445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B420F26F-55D7-4640-9BB9-DF7494311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7199" y="3746627"/>
                <a:ext cx="690033" cy="61262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A115572-D51B-4EE7-BADB-DC236743C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44433" y="3746627"/>
                <a:ext cx="622300" cy="56615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CB22A8-1781-4A97-9868-0B782E13900D}"/>
                </a:ext>
              </a:extLst>
            </p:cNvPr>
            <p:cNvGrpSpPr/>
            <p:nvPr/>
          </p:nvGrpSpPr>
          <p:grpSpPr>
            <a:xfrm>
              <a:off x="7000859" y="2879865"/>
              <a:ext cx="1883094" cy="523220"/>
              <a:chOff x="6977622" y="1858908"/>
              <a:chExt cx="1883094" cy="52322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27DE85-80F4-4051-8ACF-2E1FC1F62BC6}"/>
                  </a:ext>
                </a:extLst>
              </p:cNvPr>
              <p:cNvSpPr txBox="1"/>
              <p:nvPr/>
            </p:nvSpPr>
            <p:spPr>
              <a:xfrm>
                <a:off x="7621339" y="1858908"/>
                <a:ext cx="12393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b="1" dirty="0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5EA0CC0-C8A4-4569-A31A-FFDC4B2A5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77622" y="2018140"/>
                <a:ext cx="247833" cy="24734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51AEB9E-FFAB-4653-ABCB-F172F3903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5107" y="1935010"/>
                <a:ext cx="381162" cy="3734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16498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3E6C-48A7-4FB9-9387-0E89D3AD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49121" cy="543560"/>
          </a:xfrm>
        </p:spPr>
        <p:txBody>
          <a:bodyPr/>
          <a:lstStyle/>
          <a:p>
            <a:r>
              <a:rPr lang="en-US" dirty="0"/>
              <a:t>The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55F0A-0D78-44D4-96B2-B324AC08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38" y="2310930"/>
            <a:ext cx="1654033" cy="170415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1947BA92-F988-4FD7-90FB-B460C2139B0D}"/>
              </a:ext>
            </a:extLst>
          </p:cNvPr>
          <p:cNvSpPr/>
          <p:nvPr/>
        </p:nvSpPr>
        <p:spPr>
          <a:xfrm>
            <a:off x="1187816" y="4111134"/>
            <a:ext cx="409903" cy="512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CD78E-4EF3-4214-A4A3-BEE281B0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38" y="4486634"/>
            <a:ext cx="1881309" cy="188130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370B200-247C-4CC1-90FD-884E8FDA47D8}"/>
              </a:ext>
            </a:extLst>
          </p:cNvPr>
          <p:cNvSpPr/>
          <p:nvPr/>
        </p:nvSpPr>
        <p:spPr>
          <a:xfrm>
            <a:off x="2852508" y="4699350"/>
            <a:ext cx="7444652" cy="1702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AB8C9-2F9B-4AFF-9330-B10B9D03E4ED}"/>
              </a:ext>
            </a:extLst>
          </p:cNvPr>
          <p:cNvSpPr/>
          <p:nvPr/>
        </p:nvSpPr>
        <p:spPr>
          <a:xfrm>
            <a:off x="3439160" y="4111134"/>
            <a:ext cx="1270000" cy="22568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987C54-FF3A-4321-9FEF-AB06B8E22123}"/>
              </a:ext>
            </a:extLst>
          </p:cNvPr>
          <p:cNvSpPr/>
          <p:nvPr/>
        </p:nvSpPr>
        <p:spPr>
          <a:xfrm>
            <a:off x="5493821" y="4111134"/>
            <a:ext cx="1270000" cy="22568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5C5C3-71E3-4B68-B963-68A038F235F1}"/>
              </a:ext>
            </a:extLst>
          </p:cNvPr>
          <p:cNvSpPr/>
          <p:nvPr/>
        </p:nvSpPr>
        <p:spPr>
          <a:xfrm>
            <a:off x="7548481" y="4111134"/>
            <a:ext cx="1270000" cy="2256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064B20-23C7-4311-8A37-3572DFAD96EE}"/>
              </a:ext>
            </a:extLst>
          </p:cNvPr>
          <p:cNvSpPr/>
          <p:nvPr/>
        </p:nvSpPr>
        <p:spPr>
          <a:xfrm>
            <a:off x="10369184" y="4111134"/>
            <a:ext cx="1270000" cy="22568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5B668BC-C6E9-48CC-9387-8F73B687F3BF}"/>
              </a:ext>
            </a:extLst>
          </p:cNvPr>
          <p:cNvSpPr/>
          <p:nvPr/>
        </p:nvSpPr>
        <p:spPr>
          <a:xfrm rot="16200000">
            <a:off x="2187442" y="1692143"/>
            <a:ext cx="2823476" cy="1270000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6954131C-5DB0-4993-A8CC-969AFB3475DA}"/>
              </a:ext>
            </a:extLst>
          </p:cNvPr>
          <p:cNvSpPr/>
          <p:nvPr/>
        </p:nvSpPr>
        <p:spPr>
          <a:xfrm rot="16200000">
            <a:off x="4242302" y="1692142"/>
            <a:ext cx="2823476" cy="1270000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E9E92C1E-46D3-4C6A-9B86-B326CEFB5728}"/>
              </a:ext>
            </a:extLst>
          </p:cNvPr>
          <p:cNvSpPr/>
          <p:nvPr/>
        </p:nvSpPr>
        <p:spPr>
          <a:xfrm rot="16200000">
            <a:off x="6297162" y="1692142"/>
            <a:ext cx="2823476" cy="1270000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0A1E3931-31F0-4026-B024-BFB1FFA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9" y="699770"/>
            <a:ext cx="1842679" cy="125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1411D-7707-4C35-A33D-B47967D1C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184" y="2746866"/>
            <a:ext cx="1141092" cy="1123976"/>
          </a:xfrm>
          <a:prstGeom prst="rect">
            <a:avLst/>
          </a:prstGeom>
        </p:spPr>
      </p:pic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D8E3ADA8-25FA-4CB1-8F18-531675FE50FE}"/>
              </a:ext>
            </a:extLst>
          </p:cNvPr>
          <p:cNvSpPr/>
          <p:nvPr/>
        </p:nvSpPr>
        <p:spPr>
          <a:xfrm rot="16200000">
            <a:off x="9596976" y="1085436"/>
            <a:ext cx="1649288" cy="1270000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523349-A499-46B4-9185-329C7E2C4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160" y="4703352"/>
            <a:ext cx="508000" cy="50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013E3F-D744-4FF9-B104-A1D781CEE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0160" y="5460575"/>
            <a:ext cx="599404" cy="5994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9161F1-D003-43D9-8F2A-8F7B3F1E8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440" y="5160447"/>
            <a:ext cx="648262" cy="6482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E1C4D1-5BC3-4AC8-80C8-65CC37586E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3850" y="5080000"/>
            <a:ext cx="552390" cy="5892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E87E3C-0884-4952-BDE9-199DE5A69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1450" y="5205641"/>
            <a:ext cx="690093" cy="690093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BD3F322F-7ADB-439C-8CBC-7B90DE287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7013" y="5868192"/>
            <a:ext cx="983615" cy="391353"/>
          </a:xfrm>
          <a:prstGeom prst="rect">
            <a:avLst/>
          </a:prstGeom>
        </p:spPr>
      </p:pic>
      <p:pic>
        <p:nvPicPr>
          <p:cNvPr id="5124" name="Picture 4" descr="Image result for owasp zap">
            <a:extLst>
              <a:ext uri="{FF2B5EF4-FFF2-40B4-BE49-F238E27FC236}">
                <a16:creationId xmlns:a16="http://schemas.microsoft.com/office/drawing/2014/main" id="{A390E563-AC9D-434E-9690-FE69A1A5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75" y="4509681"/>
            <a:ext cx="536250" cy="5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app dynamics">
            <a:extLst>
              <a:ext uri="{FF2B5EF4-FFF2-40B4-BE49-F238E27FC236}">
                <a16:creationId xmlns:a16="http://schemas.microsoft.com/office/drawing/2014/main" id="{E0D78584-1166-4433-A0AA-84BF0880B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040" y="4509681"/>
            <a:ext cx="64516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elk stack">
            <a:extLst>
              <a:ext uri="{FF2B5EF4-FFF2-40B4-BE49-F238E27FC236}">
                <a16:creationId xmlns:a16="http://schemas.microsoft.com/office/drawing/2014/main" id="{0726A5CB-061E-4921-91E5-4F5CA43C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28" y="5323808"/>
            <a:ext cx="1004463" cy="3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4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36DB-780F-490E-866E-14FCC2BB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C99C5-506C-4AD9-AE02-3B271075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Cutting through some of the Bull****!</a:t>
            </a:r>
          </a:p>
        </p:txBody>
      </p:sp>
    </p:spTree>
    <p:extLst>
      <p:ext uri="{BB962C8B-B14F-4D97-AF65-F5344CB8AC3E}">
        <p14:creationId xmlns:p14="http://schemas.microsoft.com/office/powerpoint/2010/main" val="302194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4F40BC-DF2B-46D6-B485-84B7A3225C4D}"/>
              </a:ext>
            </a:extLst>
          </p:cNvPr>
          <p:cNvSpPr/>
          <p:nvPr/>
        </p:nvSpPr>
        <p:spPr>
          <a:xfrm>
            <a:off x="835297" y="1716274"/>
            <a:ext cx="1270000" cy="22568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C879B-4920-4B8B-BF16-BA55B1875E24}"/>
              </a:ext>
            </a:extLst>
          </p:cNvPr>
          <p:cNvSpPr/>
          <p:nvPr/>
        </p:nvSpPr>
        <p:spPr>
          <a:xfrm>
            <a:off x="4013260" y="1716274"/>
            <a:ext cx="1270000" cy="22568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069E6-047F-417E-997D-B8BC19721FA3}"/>
              </a:ext>
            </a:extLst>
          </p:cNvPr>
          <p:cNvSpPr/>
          <p:nvPr/>
        </p:nvSpPr>
        <p:spPr>
          <a:xfrm>
            <a:off x="7191223" y="1716274"/>
            <a:ext cx="1270000" cy="22568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3E73B-A3D8-4BB8-97F9-940EC3CF6883}"/>
              </a:ext>
            </a:extLst>
          </p:cNvPr>
          <p:cNvSpPr/>
          <p:nvPr/>
        </p:nvSpPr>
        <p:spPr>
          <a:xfrm>
            <a:off x="10369184" y="1716274"/>
            <a:ext cx="1270000" cy="22568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PROD</a:t>
            </a:r>
          </a:p>
        </p:txBody>
      </p:sp>
      <p:pic>
        <p:nvPicPr>
          <p:cNvPr id="9" name="Picture 8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443EA0BF-745F-4FEC-8886-ADF098A30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49" r="33449"/>
          <a:stretch/>
        </p:blipFill>
        <p:spPr>
          <a:xfrm>
            <a:off x="2510910" y="1729697"/>
            <a:ext cx="1096733" cy="2229962"/>
          </a:xfrm>
          <a:prstGeom prst="rect">
            <a:avLst/>
          </a:prstGeom>
        </p:spPr>
      </p:pic>
      <p:pic>
        <p:nvPicPr>
          <p:cNvPr id="10" name="Picture 9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55630B1A-BAB2-4C3E-90CB-761E272BF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49" r="33449"/>
          <a:stretch/>
        </p:blipFill>
        <p:spPr>
          <a:xfrm>
            <a:off x="5688875" y="1729697"/>
            <a:ext cx="1096733" cy="2229962"/>
          </a:xfrm>
          <a:prstGeom prst="rect">
            <a:avLst/>
          </a:prstGeom>
        </p:spPr>
      </p:pic>
      <p:pic>
        <p:nvPicPr>
          <p:cNvPr id="11" name="Picture 10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772FFA73-A221-42C8-A7F5-0F84E071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49" r="33449"/>
          <a:stretch/>
        </p:blipFill>
        <p:spPr>
          <a:xfrm>
            <a:off x="8866838" y="1729697"/>
            <a:ext cx="1096733" cy="2229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AF8040-A9C2-4AB8-A556-56F6354F79FC}"/>
              </a:ext>
            </a:extLst>
          </p:cNvPr>
          <p:cNvSpPr txBox="1"/>
          <p:nvPr/>
        </p:nvSpPr>
        <p:spPr>
          <a:xfrm>
            <a:off x="2656761" y="4345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BFA2A-942C-4481-999E-4A6207C63A86}"/>
              </a:ext>
            </a:extLst>
          </p:cNvPr>
          <p:cNvSpPr txBox="1"/>
          <p:nvPr/>
        </p:nvSpPr>
        <p:spPr>
          <a:xfrm>
            <a:off x="5834726" y="4345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876E2-92A4-4FBD-9D82-5E0AAFE680B1}"/>
              </a:ext>
            </a:extLst>
          </p:cNvPr>
          <p:cNvSpPr txBox="1"/>
          <p:nvPr/>
        </p:nvSpPr>
        <p:spPr>
          <a:xfrm>
            <a:off x="8837163" y="434557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923392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4CEE2-EF48-4A8F-A629-0B527C5EE839}"/>
              </a:ext>
            </a:extLst>
          </p:cNvPr>
          <p:cNvSpPr/>
          <p:nvPr/>
        </p:nvSpPr>
        <p:spPr>
          <a:xfrm>
            <a:off x="15240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https://tinyurl.com/devopsperiodic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05BAA-4E04-4FB0-A53D-9F729036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79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5AF4-17B8-42DB-B4C0-86545875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22243"/>
          </a:xfrm>
        </p:spPr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663E-38B1-45A6-BCEE-CE641EBEB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65583"/>
            <a:ext cx="9905998" cy="45256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Pipeline</a:t>
            </a:r>
            <a:endParaRPr lang="en-US" dirty="0">
              <a:solidFill>
                <a:srgbClr val="00B0F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https://tinyurl.com/devessentials</a:t>
            </a:r>
            <a:endParaRPr lang="en-US" dirty="0">
              <a:solidFill>
                <a:srgbClr val="00B0F0"/>
              </a:solidFill>
            </a:endParaRPr>
          </a:p>
          <a:p>
            <a:pPr lvl="2"/>
            <a:r>
              <a:rPr lang="en-US" dirty="0"/>
              <a:t>Azure $200 credit (also Available at Azure.com) - Cloud</a:t>
            </a:r>
          </a:p>
          <a:p>
            <a:pPr lvl="2"/>
            <a:r>
              <a:rPr lang="en-US" dirty="0"/>
              <a:t>Azure DevOps (always free for 5 users) - Deploy</a:t>
            </a:r>
          </a:p>
          <a:p>
            <a:pPr lvl="2"/>
            <a:r>
              <a:rPr lang="en-US" dirty="0"/>
              <a:t>1 Month Pluralsight - Learn</a:t>
            </a:r>
          </a:p>
          <a:p>
            <a:pPr lvl="1"/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https://tinyurl.com/jenkinsPipeline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Books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Phoenix Project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Checklist Manifesto</a:t>
            </a:r>
          </a:p>
          <a:p>
            <a:r>
              <a:rPr lang="en-US" dirty="0">
                <a:solidFill>
                  <a:schemeClr val="tx1"/>
                </a:solidFill>
              </a:rPr>
              <a:t>GitHub: 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https://github.com/gbworld</a:t>
            </a:r>
            <a:r>
              <a:rPr lang="en-US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1888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1724" y="79514"/>
            <a:ext cx="4798142" cy="1104120"/>
          </a:xfrm>
        </p:spPr>
        <p:txBody>
          <a:bodyPr>
            <a:normAutofit/>
          </a:bodyPr>
          <a:lstStyle/>
          <a:p>
            <a:r>
              <a:rPr lang="en-US" sz="4000" i="1" dirty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1724" y="1183634"/>
            <a:ext cx="4798140" cy="2067592"/>
          </a:xfrm>
        </p:spPr>
        <p:txBody>
          <a:bodyPr>
            <a:normAutofit/>
          </a:bodyPr>
          <a:lstStyle/>
          <a:p>
            <a:r>
              <a:rPr lang="en-US" sz="2400" dirty="0"/>
              <a:t>Lessons from the Trenches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8514" y="1700916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Gregory A. Beamer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2666" y="5764991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@</a:t>
            </a:r>
            <a:r>
              <a:rPr lang="en-US" sz="3200" i="1" dirty="0" err="1"/>
              <a:t>gbworld</a:t>
            </a:r>
            <a:endParaRPr lang="en-US" sz="3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14" y="5352600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0EF03-801E-4FBB-ACDA-3175086B1A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4656" y="4403131"/>
            <a:ext cx="3854453" cy="16519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49547A-33B8-47BF-921F-4AF01F9AAB4E}"/>
              </a:ext>
            </a:extLst>
          </p:cNvPr>
          <p:cNvGrpSpPr/>
          <p:nvPr/>
        </p:nvGrpSpPr>
        <p:grpSpPr>
          <a:xfrm>
            <a:off x="238461" y="483551"/>
            <a:ext cx="6413537" cy="3180730"/>
            <a:chOff x="0" y="405749"/>
            <a:chExt cx="12192000" cy="60465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2D4F75-51F1-46A1-BDC3-6750BB4D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05749"/>
              <a:ext cx="12192000" cy="60465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12BC2C-5909-47B4-91C1-A8961E124A32}"/>
                </a:ext>
              </a:extLst>
            </p:cNvPr>
            <p:cNvSpPr txBox="1"/>
            <p:nvPr/>
          </p:nvSpPr>
          <p:spPr>
            <a:xfrm>
              <a:off x="2326641" y="2921166"/>
              <a:ext cx="1899920" cy="111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DEV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0D903-AD4A-42B8-AE0B-4FDD17D56854}"/>
                </a:ext>
              </a:extLst>
            </p:cNvPr>
            <p:cNvSpPr txBox="1"/>
            <p:nvPr/>
          </p:nvSpPr>
          <p:spPr>
            <a:xfrm>
              <a:off x="8290560" y="2921166"/>
              <a:ext cx="1899920" cy="111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OPS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5046E7-AF7F-4B84-AF21-CED86B167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558" y="2741418"/>
            <a:ext cx="1870474" cy="1855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1CBFC7-585B-4AAD-A91F-69256A68A480}"/>
              </a:ext>
            </a:extLst>
          </p:cNvPr>
          <p:cNvSpPr/>
          <p:nvPr/>
        </p:nvSpPr>
        <p:spPr>
          <a:xfrm>
            <a:off x="7207463" y="4726320"/>
            <a:ext cx="4176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https://www.linkedin.com/in/gregorybeamer/</a:t>
            </a:r>
          </a:p>
        </p:txBody>
      </p:sp>
      <p:pic>
        <p:nvPicPr>
          <p:cNvPr id="12" name="Picture 1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BAFB790-7FA9-4AF5-A8C8-E26A765FC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902" y="3158862"/>
            <a:ext cx="1104120" cy="11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7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3BF-BD79-4371-89D9-1B28EC8E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Out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D6A7E-2EA9-41FC-A703-EFE241572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Phoenix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The Phoenix Project">
            <a:extLst>
              <a:ext uri="{FF2B5EF4-FFF2-40B4-BE49-F238E27FC236}">
                <a16:creationId xmlns:a16="http://schemas.microsoft.com/office/drawing/2014/main" id="{FCCF900F-09E4-4A91-867F-AE8C39F28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 r="11083"/>
          <a:stretch/>
        </p:blipFill>
        <p:spPr bwMode="auto">
          <a:xfrm>
            <a:off x="3611701" y="703911"/>
            <a:ext cx="375920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2DC2F2-9E2A-4969-BD64-5C6EDDF9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97522"/>
              </p:ext>
            </p:extLst>
          </p:nvPr>
        </p:nvGraphicFramePr>
        <p:xfrm>
          <a:off x="7646504" y="1713506"/>
          <a:ext cx="4273826" cy="2834640"/>
        </p:xfrm>
        <a:graphic>
          <a:graphicData uri="http://schemas.openxmlformats.org/drawingml/2006/table">
            <a:tbl>
              <a:tblPr/>
              <a:tblGrid>
                <a:gridCol w="2136913">
                  <a:extLst>
                    <a:ext uri="{9D8B030D-6E8A-4147-A177-3AD203B41FA5}">
                      <a16:colId xmlns:a16="http://schemas.microsoft.com/office/drawing/2014/main" val="4005151655"/>
                    </a:ext>
                  </a:extLst>
                </a:gridCol>
                <a:gridCol w="2136913">
                  <a:extLst>
                    <a:ext uri="{9D8B030D-6E8A-4147-A177-3AD203B41FA5}">
                      <a16:colId xmlns:a16="http://schemas.microsoft.com/office/drawing/2014/main" val="1232497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Company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Deployment 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37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Amazon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23,000 per 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460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Google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5,500 per 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29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Netflix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500 per 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674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Facebook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 per 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806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 per week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302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Typical enterprise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every 9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628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48EC-9A06-4411-9FAC-41899756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+ Ops = 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0D577-E550-4068-A396-755BD0793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Development and Ops living in perfect harmony?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84A923-ABF7-4BFB-BD75-8CD048F0DBA3}"/>
              </a:ext>
            </a:extLst>
          </p:cNvPr>
          <p:cNvSpPr/>
          <p:nvPr/>
        </p:nvSpPr>
        <p:spPr>
          <a:xfrm>
            <a:off x="4917440" y="802640"/>
            <a:ext cx="3911600" cy="38608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BFB509-7C6C-4897-999B-EA614696F6C5}"/>
              </a:ext>
            </a:extLst>
          </p:cNvPr>
          <p:cNvSpPr/>
          <p:nvPr/>
        </p:nvSpPr>
        <p:spPr>
          <a:xfrm>
            <a:off x="6461760" y="2783840"/>
            <a:ext cx="3911600" cy="38608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C886D67-DDB1-4683-9B7D-FD499BA1EAA8}"/>
              </a:ext>
            </a:extLst>
          </p:cNvPr>
          <p:cNvSpPr/>
          <p:nvPr/>
        </p:nvSpPr>
        <p:spPr>
          <a:xfrm rot="19730262">
            <a:off x="5463095" y="4297390"/>
            <a:ext cx="1962454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720AFA-17B8-4A77-84A3-CCA969ECF0AB}"/>
              </a:ext>
            </a:extLst>
          </p:cNvPr>
          <p:cNvSpPr/>
          <p:nvPr/>
        </p:nvSpPr>
        <p:spPr>
          <a:xfrm>
            <a:off x="7802880" y="802640"/>
            <a:ext cx="3911600" cy="38608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5A59A77-FEC4-44D9-B0DA-892C2ECA783D}"/>
              </a:ext>
            </a:extLst>
          </p:cNvPr>
          <p:cNvSpPr/>
          <p:nvPr/>
        </p:nvSpPr>
        <p:spPr>
          <a:xfrm rot="19730262">
            <a:off x="5362262" y="3935793"/>
            <a:ext cx="3360024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A8EA8EC-C7F5-4F85-BE2D-275E6E3AA610}"/>
              </a:ext>
            </a:extLst>
          </p:cNvPr>
          <p:cNvSpPr/>
          <p:nvPr/>
        </p:nvSpPr>
        <p:spPr>
          <a:xfrm>
            <a:off x="4544906" y="1600200"/>
            <a:ext cx="3549121" cy="354912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C39F0-0402-4DAE-9CF1-AF04503D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Functional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3E7F8-8ECB-462D-9AD0-DC733988F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+ Testing</a:t>
            </a:r>
          </a:p>
          <a:p>
            <a:r>
              <a:rPr lang="en-US" dirty="0"/>
              <a:t>+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F16CE-9C3D-43D5-B956-4E3018E3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21" y="2372292"/>
            <a:ext cx="636120" cy="67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C9786-7507-4ABC-BBB3-5CB07DF0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74" y="3150288"/>
            <a:ext cx="636120" cy="6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9F446-D4CD-4E34-A483-C92A0954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41" y="2372292"/>
            <a:ext cx="636120" cy="67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348443-0AE2-4B0D-9D0C-EA7C38ABDB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5921650" y="1101219"/>
            <a:ext cx="636120" cy="67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88366-0E37-4744-BEAA-62D078BA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31" y="1435799"/>
            <a:ext cx="636120" cy="677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A71E2-1C7B-4809-B040-D6F28C9C1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121" y="3991849"/>
            <a:ext cx="636120" cy="677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12E540-ADCE-4B37-89A1-B729F241B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41" y="3992177"/>
            <a:ext cx="636120" cy="677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BF3DB-9DE2-4D65-A694-EA20FA3B6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9940" y="758639"/>
            <a:ext cx="636120" cy="677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6E60B7-CB21-46C6-B2AD-BA9DE5B64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6060" y="1342839"/>
            <a:ext cx="636120" cy="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6 L -0.43477 0.345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5" y="1729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32981 0.2606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15760</TotalTime>
  <Words>996</Words>
  <Application>Microsoft Office PowerPoint</Application>
  <PresentationFormat>Widescreen</PresentationFormat>
  <Paragraphs>447</Paragraphs>
  <Slides>63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Century Gothic</vt:lpstr>
      <vt:lpstr>Wingdings</vt:lpstr>
      <vt:lpstr>Mesh</vt:lpstr>
      <vt:lpstr>DevOps</vt:lpstr>
      <vt:lpstr>PowerPoint Presentation</vt:lpstr>
      <vt:lpstr>Agenda</vt:lpstr>
      <vt:lpstr>Ground Rules</vt:lpstr>
      <vt:lpstr>Agnostic</vt:lpstr>
      <vt:lpstr>What Is DevOps?</vt:lpstr>
      <vt:lpstr>Starting Out </vt:lpstr>
      <vt:lpstr>Dev + Ops = DevOps</vt:lpstr>
      <vt:lpstr>Cross Functional Team</vt:lpstr>
      <vt:lpstr>Dev + SEC + Ops = DevSecOps</vt:lpstr>
      <vt:lpstr>Cross Functional Team</vt:lpstr>
      <vt:lpstr>The CHallenge</vt:lpstr>
      <vt:lpstr>The CHALLENGE</vt:lpstr>
      <vt:lpstr>The CHALLENGE</vt:lpstr>
      <vt:lpstr>The CHALLENGE</vt:lpstr>
      <vt:lpstr>Cross Functional Team</vt:lpstr>
      <vt:lpstr>What Is DevOps Really?</vt:lpstr>
      <vt:lpstr>Cross Functional Team</vt:lpstr>
      <vt:lpstr>AUTOMATE  Everything</vt:lpstr>
      <vt:lpstr>Why Automate?</vt:lpstr>
      <vt:lpstr>PowerPoint Presentation</vt:lpstr>
      <vt:lpstr>PowerPoint Presentation</vt:lpstr>
      <vt:lpstr>PowerPoint Presentation</vt:lpstr>
      <vt:lpstr>Back to Basics</vt:lpstr>
      <vt:lpstr>Back to Basics</vt:lpstr>
      <vt:lpstr>The Big Picture</vt:lpstr>
      <vt:lpstr>The Big Picture</vt:lpstr>
      <vt:lpstr>Organization</vt:lpstr>
      <vt:lpstr>Organization</vt:lpstr>
      <vt:lpstr>Organization</vt:lpstr>
      <vt:lpstr>Organization</vt:lpstr>
      <vt:lpstr>AGILITY</vt:lpstr>
      <vt:lpstr>DISCIPLINE</vt:lpstr>
      <vt:lpstr>DISCIPLINE</vt:lpstr>
      <vt:lpstr>DISCIPLINE</vt:lpstr>
      <vt:lpstr>DISCIPLINE</vt:lpstr>
      <vt:lpstr>Planning the Pipeline</vt:lpstr>
      <vt:lpstr>The Pipeline</vt:lpstr>
      <vt:lpstr>PowerPoint Presentation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Planning </vt:lpstr>
      <vt:lpstr>Planning </vt:lpstr>
      <vt:lpstr>Planning</vt:lpstr>
      <vt:lpstr>PowerPoint Presentation</vt:lpstr>
      <vt:lpstr>The Pipeline</vt:lpstr>
      <vt:lpstr>Planning the Pipeline</vt:lpstr>
      <vt:lpstr>Planning the Pipeline</vt:lpstr>
      <vt:lpstr>DEMO</vt:lpstr>
      <vt:lpstr>Wrapping Things Up</vt:lpstr>
      <vt:lpstr>PowerPoint Presentation</vt:lpstr>
      <vt:lpstr>The Pipeline</vt:lpstr>
      <vt:lpstr>PowerPoint Presentation</vt:lpstr>
      <vt:lpstr>PowerPoint Presentation</vt:lpstr>
      <vt:lpstr>Explore</vt:lpstr>
      <vt:lpstr>DevOps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Beamer</dc:creator>
  <cp:lastModifiedBy>Greg Beamer</cp:lastModifiedBy>
  <cp:revision>150</cp:revision>
  <dcterms:created xsi:type="dcterms:W3CDTF">2013-07-15T20:24:02Z</dcterms:created>
  <dcterms:modified xsi:type="dcterms:W3CDTF">2019-09-06T18:59:17Z</dcterms:modified>
</cp:coreProperties>
</file>